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Source Code Pro"/>
      <p:regular r:id="rId48"/>
      <p:bold r:id="rId49"/>
      <p:italic r:id="rId50"/>
      <p:boldItalic r:id="rId51"/>
    </p:embeddedFont>
    <p:embeddedFont>
      <p:font typeface="Oswald"/>
      <p:regular r:id="rId52"/>
      <p:bold r:id="rId53"/>
    </p:embeddedFont>
    <p:embeddedFont>
      <p:font typeface="Comfortaa"/>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CodePro-regular.fntdata"/><Relationship Id="rId47" Type="http://schemas.openxmlformats.org/officeDocument/2006/relationships/slide" Target="slides/slide42.xml"/><Relationship Id="rId49"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CodePro-boldItalic.fntdata"/><Relationship Id="rId50" Type="http://schemas.openxmlformats.org/officeDocument/2006/relationships/font" Target="fonts/SourceCodePro-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6.xml"/><Relationship Id="rId55" Type="http://schemas.openxmlformats.org/officeDocument/2006/relationships/font" Target="fonts/Comfortaa-bold.fntdata"/><Relationship Id="rId10" Type="http://schemas.openxmlformats.org/officeDocument/2006/relationships/slide" Target="slides/slide5.xml"/><Relationship Id="rId54"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288c0aa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288c0aa5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a9902364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a9902364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a9902364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a9902364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a9902364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a9902364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2a4318f70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2a4318f70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2a4318f7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2a4318f7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2a4318f70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2a4318f70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2a4318f7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2a4318f7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2a4318f7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2a4318f7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2a4318f70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2a4318f70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288c0aa54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288c0aa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a4318f70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a4318f70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2a4318f7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2a4318f70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2a4318f7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2a4318f7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2a4318f70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2a4318f70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2a4318f7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2a4318f7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2a4318f7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2a4318f7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2a4318f70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2a4318f70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2a4318f70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2a4318f70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2a4318f70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2a4318f70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a990236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a990236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88c0aa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88c0aa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2235631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2235631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22356332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22356332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22356332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22356332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a990236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a990236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a9902364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a9902364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2235633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2235633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288c0ad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288c0ad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a9902364d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a9902364d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2a4318f70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2a4318f7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2a4318f70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2a4318f70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2a4318f70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2a4318f70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a9902364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aa9902364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2a4318f70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2a4318f70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288c0aa5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288c0aa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288c0aa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288c0aa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288c066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288c066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288c0aa54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b288c0aa5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16.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0.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 name="Shape 61"/>
        <p:cNvGrpSpPr/>
        <p:nvPr/>
      </p:nvGrpSpPr>
      <p:grpSpPr>
        <a:xfrm>
          <a:off x="0" y="0"/>
          <a:ext cx="0" cy="0"/>
          <a:chOff x="0" y="0"/>
          <a:chExt cx="0" cy="0"/>
        </a:xfrm>
      </p:grpSpPr>
      <p:sp>
        <p:nvSpPr>
          <p:cNvPr id="62" name="Google Shape;62;p13"/>
          <p:cNvSpPr txBox="1"/>
          <p:nvPr>
            <p:ph idx="4294967295" type="title"/>
          </p:nvPr>
        </p:nvSpPr>
        <p:spPr>
          <a:xfrm>
            <a:off x="311700" y="403100"/>
            <a:ext cx="8520600" cy="70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ph idx="4294967295" type="body"/>
          </p:nvPr>
        </p:nvSpPr>
        <p:spPr>
          <a:xfrm>
            <a:off x="311700" y="1468825"/>
            <a:ext cx="8520600" cy="30999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 name="Google Shape;64;p13"/>
          <p:cNvPicPr preferRelativeResize="0"/>
          <p:nvPr/>
        </p:nvPicPr>
        <p:blipFill>
          <a:blip r:embed="rId3">
            <a:alphaModFix/>
          </a:blip>
          <a:stretch>
            <a:fillRect/>
          </a:stretch>
        </p:blipFill>
        <p:spPr>
          <a:xfrm>
            <a:off x="0" y="-41025"/>
            <a:ext cx="9144000" cy="5184525"/>
          </a:xfrm>
          <a:prstGeom prst="rect">
            <a:avLst/>
          </a:prstGeom>
          <a:noFill/>
          <a:ln>
            <a:noFill/>
          </a:ln>
        </p:spPr>
      </p:pic>
      <p:sp>
        <p:nvSpPr>
          <p:cNvPr id="65" name="Google Shape;65;p13"/>
          <p:cNvSpPr txBox="1"/>
          <p:nvPr/>
        </p:nvSpPr>
        <p:spPr>
          <a:xfrm>
            <a:off x="548200" y="838450"/>
            <a:ext cx="73395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66" name="Google Shape;66;p13"/>
          <p:cNvSpPr txBox="1"/>
          <p:nvPr/>
        </p:nvSpPr>
        <p:spPr>
          <a:xfrm>
            <a:off x="2355000" y="1547875"/>
            <a:ext cx="4434000" cy="8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FFFFFF"/>
                </a:solidFill>
                <a:latin typeface="Comfortaa"/>
                <a:ea typeface="Comfortaa"/>
                <a:cs typeface="Comfortaa"/>
                <a:sym typeface="Comfortaa"/>
              </a:rPr>
              <a:t>VITAL ESSENCE</a:t>
            </a:r>
            <a:endParaRPr b="1" sz="3300">
              <a:solidFill>
                <a:srgbClr val="FFFFFF"/>
              </a:solidFill>
              <a:latin typeface="Comfortaa"/>
              <a:ea typeface="Comfortaa"/>
              <a:cs typeface="Comfortaa"/>
              <a:sym typeface="Comfortaa"/>
            </a:endParaRPr>
          </a:p>
        </p:txBody>
      </p:sp>
      <p:sp>
        <p:nvSpPr>
          <p:cNvPr id="67" name="Google Shape;67;p13"/>
          <p:cNvSpPr txBox="1"/>
          <p:nvPr/>
        </p:nvSpPr>
        <p:spPr>
          <a:xfrm>
            <a:off x="2870700" y="2571750"/>
            <a:ext cx="3676200" cy="4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FFFFFF"/>
                </a:solidFill>
                <a:latin typeface="Source Code Pro"/>
                <a:ea typeface="Source Code Pro"/>
                <a:cs typeface="Source Code Pro"/>
                <a:sym typeface="Source Code Pro"/>
              </a:rPr>
              <a:t>electronic medical record</a:t>
            </a:r>
            <a:endParaRPr sz="18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3900"/>
                                        <p:tgtEl>
                                          <p:spTgt spid="66"/>
                                        </p:tgtEl>
                                      </p:cBhvr>
                                    </p:animEffect>
                                  </p:childTnLst>
                                </p:cTn>
                              </p:par>
                            </p:childTnLst>
                          </p:cTn>
                        </p:par>
                        <p:par>
                          <p:cTn fill="hold">
                            <p:stCondLst>
                              <p:cond delay="3900"/>
                            </p:stCondLst>
                            <p:childTnLst>
                              <p:par>
                                <p:cTn fill="hold" nodeType="after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28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idx="4294967295" type="body"/>
          </p:nvPr>
        </p:nvSpPr>
        <p:spPr>
          <a:xfrm>
            <a:off x="311700" y="1618200"/>
            <a:ext cx="48441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User or a hospital can login using their username and password.</a:t>
            </a:r>
            <a:endParaRPr sz="1600"/>
          </a:p>
          <a:p>
            <a:pPr indent="0" lvl="0" marL="0" rtl="0" algn="l">
              <a:spcBef>
                <a:spcPts val="1600"/>
              </a:spcBef>
              <a:spcAft>
                <a:spcPts val="1600"/>
              </a:spcAft>
              <a:buNone/>
            </a:pPr>
            <a:r>
              <a:rPr lang="en" sz="1600"/>
              <a:t>If you are a new user start the journey by signing up.</a:t>
            </a:r>
            <a:endParaRPr sz="1600"/>
          </a:p>
        </p:txBody>
      </p:sp>
      <p:sp>
        <p:nvSpPr>
          <p:cNvPr id="141" name="Google Shape;141;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USER ACCESS</a:t>
            </a:r>
            <a:endParaRPr sz="3100"/>
          </a:p>
        </p:txBody>
      </p:sp>
      <p:pic>
        <p:nvPicPr>
          <p:cNvPr id="142" name="Google Shape;142;p22"/>
          <p:cNvPicPr preferRelativeResize="0"/>
          <p:nvPr/>
        </p:nvPicPr>
        <p:blipFill>
          <a:blip r:embed="rId3">
            <a:alphaModFix/>
          </a:blip>
          <a:stretch>
            <a:fillRect/>
          </a:stretch>
        </p:blipFill>
        <p:spPr>
          <a:xfrm>
            <a:off x="6086700" y="0"/>
            <a:ext cx="3057300"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p:nvPr/>
        </p:nvSpPr>
        <p:spPr>
          <a:xfrm>
            <a:off x="4139600" y="3371150"/>
            <a:ext cx="24775" cy="24800"/>
          </a:xfrm>
          <a:prstGeom prst="flowChartProcess">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4139600" y="2652300"/>
            <a:ext cx="272675" cy="2105675"/>
          </a:xfrm>
          <a:prstGeom prst="flowChartProcess">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4139600" y="2342450"/>
            <a:ext cx="2422800" cy="501900"/>
          </a:xfrm>
          <a:prstGeom prst="rightArrow">
            <a:avLst>
              <a:gd fmla="val 50000" name="adj1"/>
              <a:gd fmla="val 50000" name="adj2"/>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3"/>
          <p:cNvPicPr preferRelativeResize="0"/>
          <p:nvPr/>
        </p:nvPicPr>
        <p:blipFill>
          <a:blip r:embed="rId3">
            <a:alphaModFix/>
          </a:blip>
          <a:stretch>
            <a:fillRect/>
          </a:stretch>
        </p:blipFill>
        <p:spPr>
          <a:xfrm>
            <a:off x="6562400" y="0"/>
            <a:ext cx="2581600" cy="5143499"/>
          </a:xfrm>
          <a:prstGeom prst="rect">
            <a:avLst/>
          </a:prstGeom>
          <a:noFill/>
          <a:ln>
            <a:noFill/>
          </a:ln>
        </p:spPr>
      </p:pic>
      <p:pic>
        <p:nvPicPr>
          <p:cNvPr id="151" name="Google Shape;151;p23"/>
          <p:cNvPicPr preferRelativeResize="0"/>
          <p:nvPr/>
        </p:nvPicPr>
        <p:blipFill>
          <a:blip r:embed="rId4">
            <a:alphaModFix/>
          </a:blip>
          <a:stretch>
            <a:fillRect/>
          </a:stretch>
        </p:blipFill>
        <p:spPr>
          <a:xfrm>
            <a:off x="0" y="-60025"/>
            <a:ext cx="3057300" cy="5203525"/>
          </a:xfrm>
          <a:prstGeom prst="rect">
            <a:avLst/>
          </a:prstGeom>
          <a:noFill/>
          <a:ln>
            <a:noFill/>
          </a:ln>
        </p:spPr>
      </p:pic>
      <p:sp>
        <p:nvSpPr>
          <p:cNvPr id="152" name="Google Shape;152;p23"/>
          <p:cNvSpPr/>
          <p:nvPr/>
        </p:nvSpPr>
        <p:spPr>
          <a:xfrm>
            <a:off x="2108000" y="4757975"/>
            <a:ext cx="2304275" cy="272675"/>
          </a:xfrm>
          <a:prstGeom prst="flowChartProcess">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 CREATE AN ACCOUNT </a:t>
            </a:r>
            <a:endParaRPr sz="3900"/>
          </a:p>
        </p:txBody>
      </p:sp>
      <p:sp>
        <p:nvSpPr>
          <p:cNvPr id="158" name="Google Shape;158;p24"/>
          <p:cNvSpPr txBox="1"/>
          <p:nvPr>
            <p:ph idx="4294967295" type="body"/>
          </p:nvPr>
        </p:nvSpPr>
        <p:spPr>
          <a:xfrm>
            <a:off x="367350" y="1702950"/>
            <a:ext cx="5488800" cy="2950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t>To create a new account in the website sign up by giving details like name,email id,contact number, Adhaar card number (for linking biometric address, age,blood group and other important details).</a:t>
            </a:r>
            <a:endParaRPr sz="1600"/>
          </a:p>
          <a:p>
            <a:pPr indent="0" lvl="0" marL="0" marR="0" rtl="0" algn="l">
              <a:lnSpc>
                <a:spcPct val="115000"/>
              </a:lnSpc>
              <a:spcBef>
                <a:spcPts val="1600"/>
              </a:spcBef>
              <a:spcAft>
                <a:spcPts val="0"/>
              </a:spcAft>
              <a:buNone/>
            </a:pPr>
            <a:r>
              <a:rPr lang="en" sz="1600"/>
              <a:t>Then create a password and submit to complete the procedure.</a:t>
            </a:r>
            <a:endParaRPr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9" name="Google Shape;159;p24"/>
          <p:cNvPicPr preferRelativeResize="0"/>
          <p:nvPr/>
        </p:nvPicPr>
        <p:blipFill>
          <a:blip r:embed="rId3">
            <a:alphaModFix/>
          </a:blip>
          <a:stretch>
            <a:fillRect/>
          </a:stretch>
        </p:blipFill>
        <p:spPr>
          <a:xfrm>
            <a:off x="6562400" y="0"/>
            <a:ext cx="2581600"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p:nvPr/>
        </p:nvSpPr>
        <p:spPr>
          <a:xfrm>
            <a:off x="4139600" y="3371150"/>
            <a:ext cx="24775" cy="24800"/>
          </a:xfrm>
          <a:prstGeom prst="flowChartProcess">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4139600" y="2763850"/>
            <a:ext cx="272675" cy="1983025"/>
          </a:xfrm>
          <a:prstGeom prst="flowChartProcess">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4139600" y="2373125"/>
            <a:ext cx="2061900" cy="582900"/>
          </a:xfrm>
          <a:prstGeom prst="rightArrow">
            <a:avLst>
              <a:gd fmla="val 50000" name="adj1"/>
              <a:gd fmla="val 50000" name="adj2"/>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5"/>
          <p:cNvPicPr preferRelativeResize="0"/>
          <p:nvPr/>
        </p:nvPicPr>
        <p:blipFill>
          <a:blip r:embed="rId3">
            <a:alphaModFix/>
          </a:blip>
          <a:stretch>
            <a:fillRect/>
          </a:stretch>
        </p:blipFill>
        <p:spPr>
          <a:xfrm>
            <a:off x="6213324" y="0"/>
            <a:ext cx="2930675" cy="5143500"/>
          </a:xfrm>
          <a:prstGeom prst="rect">
            <a:avLst/>
          </a:prstGeom>
          <a:noFill/>
          <a:ln>
            <a:noFill/>
          </a:ln>
        </p:spPr>
      </p:pic>
      <p:pic>
        <p:nvPicPr>
          <p:cNvPr id="168" name="Google Shape;168;p25"/>
          <p:cNvPicPr preferRelativeResize="0"/>
          <p:nvPr/>
        </p:nvPicPr>
        <p:blipFill>
          <a:blip r:embed="rId4">
            <a:alphaModFix/>
          </a:blip>
          <a:stretch>
            <a:fillRect/>
          </a:stretch>
        </p:blipFill>
        <p:spPr>
          <a:xfrm>
            <a:off x="0" y="0"/>
            <a:ext cx="2968100" cy="5143499"/>
          </a:xfrm>
          <a:prstGeom prst="rect">
            <a:avLst/>
          </a:prstGeom>
          <a:noFill/>
          <a:ln>
            <a:noFill/>
          </a:ln>
        </p:spPr>
      </p:pic>
      <p:sp>
        <p:nvSpPr>
          <p:cNvPr id="169" name="Google Shape;169;p25"/>
          <p:cNvSpPr/>
          <p:nvPr/>
        </p:nvSpPr>
        <p:spPr>
          <a:xfrm>
            <a:off x="1981100" y="4684925"/>
            <a:ext cx="2431175" cy="272675"/>
          </a:xfrm>
          <a:prstGeom prst="flowChartProcess">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6"/>
          <p:cNvPicPr preferRelativeResize="0"/>
          <p:nvPr/>
        </p:nvPicPr>
        <p:blipFill>
          <a:blip r:embed="rId3">
            <a:alphaModFix/>
          </a:blip>
          <a:stretch>
            <a:fillRect/>
          </a:stretch>
        </p:blipFill>
        <p:spPr>
          <a:xfrm>
            <a:off x="6213324" y="0"/>
            <a:ext cx="2930675" cy="5143500"/>
          </a:xfrm>
          <a:prstGeom prst="rect">
            <a:avLst/>
          </a:prstGeom>
          <a:noFill/>
          <a:ln>
            <a:noFill/>
          </a:ln>
        </p:spPr>
      </p:pic>
      <p:sp>
        <p:nvSpPr>
          <p:cNvPr id="175" name="Google Shape;175;p26"/>
          <p:cNvSpPr txBox="1"/>
          <p:nvPr>
            <p:ph type="title"/>
          </p:nvPr>
        </p:nvSpPr>
        <p:spPr>
          <a:xfrm>
            <a:off x="125800" y="360125"/>
            <a:ext cx="5823300" cy="1573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900">
                <a:latin typeface="Source Code Pro"/>
                <a:ea typeface="Source Code Pro"/>
                <a:cs typeface="Source Code Pro"/>
                <a:sym typeface="Source Code Pro"/>
              </a:rPr>
              <a:t>WELCOME TO</a:t>
            </a:r>
            <a:endParaRPr sz="3900">
              <a:latin typeface="Source Code Pro"/>
              <a:ea typeface="Source Code Pro"/>
              <a:cs typeface="Source Code Pro"/>
              <a:sym typeface="Source Code Pro"/>
            </a:endParaRPr>
          </a:p>
          <a:p>
            <a:pPr indent="0" lvl="0" marL="0" rtl="0" algn="l">
              <a:lnSpc>
                <a:spcPct val="115000"/>
              </a:lnSpc>
              <a:spcBef>
                <a:spcPts val="1600"/>
              </a:spcBef>
              <a:spcAft>
                <a:spcPts val="1600"/>
              </a:spcAft>
              <a:buNone/>
            </a:pPr>
            <a:r>
              <a:rPr lang="en" sz="3900">
                <a:latin typeface="Source Code Pro"/>
                <a:ea typeface="Source Code Pro"/>
                <a:cs typeface="Source Code Pro"/>
                <a:sym typeface="Source Code Pro"/>
              </a:rPr>
              <a:t>VITAL ESSENCE</a:t>
            </a:r>
            <a:endParaRPr sz="3900"/>
          </a:p>
        </p:txBody>
      </p:sp>
      <p:sp>
        <p:nvSpPr>
          <p:cNvPr id="176" name="Google Shape;176;p26"/>
          <p:cNvSpPr txBox="1"/>
          <p:nvPr>
            <p:ph idx="4294967295" type="body"/>
          </p:nvPr>
        </p:nvSpPr>
        <p:spPr>
          <a:xfrm>
            <a:off x="262150" y="1680175"/>
            <a:ext cx="62448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sz="2300"/>
              <a:t>Lets begin a new journey here...</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p:nvPr/>
        </p:nvSpPr>
        <p:spPr>
          <a:xfrm>
            <a:off x="4139600" y="3371150"/>
            <a:ext cx="24775" cy="24800"/>
          </a:xfrm>
          <a:prstGeom prst="flowChartProcess">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4139600" y="2435424"/>
            <a:ext cx="272675" cy="935725"/>
          </a:xfrm>
          <a:prstGeom prst="flowChartProcess">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4139600" y="2261575"/>
            <a:ext cx="1809600" cy="582900"/>
          </a:xfrm>
          <a:prstGeom prst="rightArrow">
            <a:avLst>
              <a:gd fmla="val 50000" name="adj1"/>
              <a:gd fmla="val 50000" name="adj2"/>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7"/>
          <p:cNvPicPr preferRelativeResize="0"/>
          <p:nvPr/>
        </p:nvPicPr>
        <p:blipFill>
          <a:blip r:embed="rId3">
            <a:alphaModFix/>
          </a:blip>
          <a:stretch>
            <a:fillRect/>
          </a:stretch>
        </p:blipFill>
        <p:spPr>
          <a:xfrm>
            <a:off x="5949201" y="0"/>
            <a:ext cx="3194800" cy="5143499"/>
          </a:xfrm>
          <a:prstGeom prst="rect">
            <a:avLst/>
          </a:prstGeom>
          <a:noFill/>
          <a:ln>
            <a:noFill/>
          </a:ln>
        </p:spPr>
      </p:pic>
      <p:sp>
        <p:nvSpPr>
          <p:cNvPr id="185" name="Google Shape;185;p27"/>
          <p:cNvSpPr txBox="1"/>
          <p:nvPr/>
        </p:nvSpPr>
        <p:spPr>
          <a:xfrm>
            <a:off x="8152825" y="2163850"/>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186" name="Google Shape;186;p27"/>
          <p:cNvPicPr preferRelativeResize="0"/>
          <p:nvPr/>
        </p:nvPicPr>
        <p:blipFill>
          <a:blip r:embed="rId4">
            <a:alphaModFix/>
          </a:blip>
          <a:stretch>
            <a:fillRect/>
          </a:stretch>
        </p:blipFill>
        <p:spPr>
          <a:xfrm>
            <a:off x="-2" y="0"/>
            <a:ext cx="2944752" cy="5143500"/>
          </a:xfrm>
          <a:prstGeom prst="rect">
            <a:avLst/>
          </a:prstGeom>
          <a:noFill/>
          <a:ln>
            <a:noFill/>
          </a:ln>
        </p:spPr>
      </p:pic>
      <p:sp>
        <p:nvSpPr>
          <p:cNvPr id="187" name="Google Shape;187;p27"/>
          <p:cNvSpPr/>
          <p:nvPr/>
        </p:nvSpPr>
        <p:spPr>
          <a:xfrm>
            <a:off x="1982375" y="3371150"/>
            <a:ext cx="2429900" cy="258525"/>
          </a:xfrm>
          <a:prstGeom prst="flowChartProcess">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8"/>
          <p:cNvPicPr preferRelativeResize="0"/>
          <p:nvPr/>
        </p:nvPicPr>
        <p:blipFill>
          <a:blip r:embed="rId3">
            <a:alphaModFix/>
          </a:blip>
          <a:stretch>
            <a:fillRect/>
          </a:stretch>
        </p:blipFill>
        <p:spPr>
          <a:xfrm>
            <a:off x="5849950" y="0"/>
            <a:ext cx="3294050" cy="5172650"/>
          </a:xfrm>
          <a:prstGeom prst="rect">
            <a:avLst/>
          </a:prstGeom>
          <a:noFill/>
          <a:ln>
            <a:noFill/>
          </a:ln>
        </p:spPr>
      </p:pic>
      <p:pic>
        <p:nvPicPr>
          <p:cNvPr id="193" name="Google Shape;193;p28"/>
          <p:cNvPicPr preferRelativeResize="0"/>
          <p:nvPr/>
        </p:nvPicPr>
        <p:blipFill>
          <a:blip r:embed="rId4">
            <a:alphaModFix/>
          </a:blip>
          <a:stretch>
            <a:fillRect/>
          </a:stretch>
        </p:blipFill>
        <p:spPr>
          <a:xfrm>
            <a:off x="0" y="0"/>
            <a:ext cx="3395950" cy="5143499"/>
          </a:xfrm>
          <a:prstGeom prst="rect">
            <a:avLst/>
          </a:prstGeom>
          <a:noFill/>
          <a:ln>
            <a:noFill/>
          </a:ln>
        </p:spPr>
      </p:pic>
      <p:cxnSp>
        <p:nvCxnSpPr>
          <p:cNvPr id="194" name="Google Shape;194;p28"/>
          <p:cNvCxnSpPr/>
          <p:nvPr/>
        </p:nvCxnSpPr>
        <p:spPr>
          <a:xfrm>
            <a:off x="3222425" y="4226350"/>
            <a:ext cx="37200" cy="123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id="195" name="Google Shape;195;p28"/>
          <p:cNvPicPr preferRelativeResize="0"/>
          <p:nvPr/>
        </p:nvPicPr>
        <p:blipFill>
          <a:blip r:embed="rId5">
            <a:alphaModFix/>
          </a:blip>
          <a:stretch>
            <a:fillRect/>
          </a:stretch>
        </p:blipFill>
        <p:spPr>
          <a:xfrm>
            <a:off x="3403750" y="1622750"/>
            <a:ext cx="2438400" cy="24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9"/>
          <p:cNvPicPr preferRelativeResize="0"/>
          <p:nvPr/>
        </p:nvPicPr>
        <p:blipFill>
          <a:blip r:embed="rId3">
            <a:alphaModFix/>
          </a:blip>
          <a:stretch>
            <a:fillRect/>
          </a:stretch>
        </p:blipFill>
        <p:spPr>
          <a:xfrm>
            <a:off x="0" y="0"/>
            <a:ext cx="3296800" cy="5143500"/>
          </a:xfrm>
          <a:prstGeom prst="rect">
            <a:avLst/>
          </a:prstGeom>
          <a:noFill/>
          <a:ln>
            <a:noFill/>
          </a:ln>
        </p:spPr>
      </p:pic>
      <p:pic>
        <p:nvPicPr>
          <p:cNvPr id="201" name="Google Shape;201;p29"/>
          <p:cNvPicPr preferRelativeResize="0"/>
          <p:nvPr/>
        </p:nvPicPr>
        <p:blipFill>
          <a:blip r:embed="rId4">
            <a:alphaModFix/>
          </a:blip>
          <a:stretch>
            <a:fillRect/>
          </a:stretch>
        </p:blipFill>
        <p:spPr>
          <a:xfrm>
            <a:off x="5750800" y="0"/>
            <a:ext cx="3393200" cy="5143500"/>
          </a:xfrm>
          <a:prstGeom prst="rect">
            <a:avLst/>
          </a:prstGeom>
          <a:noFill/>
          <a:ln>
            <a:noFill/>
          </a:ln>
        </p:spPr>
      </p:pic>
      <p:pic>
        <p:nvPicPr>
          <p:cNvPr id="202" name="Google Shape;202;p29"/>
          <p:cNvPicPr preferRelativeResize="0"/>
          <p:nvPr/>
        </p:nvPicPr>
        <p:blipFill>
          <a:blip r:embed="rId5">
            <a:alphaModFix/>
          </a:blip>
          <a:stretch>
            <a:fillRect/>
          </a:stretch>
        </p:blipFill>
        <p:spPr>
          <a:xfrm>
            <a:off x="3359477" y="1528125"/>
            <a:ext cx="2438400" cy="24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USER ACCESS</a:t>
            </a:r>
            <a:endParaRPr sz="3900"/>
          </a:p>
        </p:txBody>
      </p:sp>
      <p:sp>
        <p:nvSpPr>
          <p:cNvPr id="208" name="Google Shape;208;p30"/>
          <p:cNvSpPr txBox="1"/>
          <p:nvPr>
            <p:ph idx="4294967295" type="body"/>
          </p:nvPr>
        </p:nvSpPr>
        <p:spPr>
          <a:xfrm>
            <a:off x="311700" y="1645475"/>
            <a:ext cx="5313600" cy="32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This is the welcome user page or the home page of the user. Here the user can view the complete details (date, time, doctors name, speciality, all test reports and medicine prescriptions) of each hospital visit.</a:t>
            </a:r>
            <a:endParaRPr sz="1600"/>
          </a:p>
          <a:p>
            <a:pPr indent="0" lvl="0" marL="0" rtl="0" algn="l">
              <a:spcBef>
                <a:spcPts val="1600"/>
              </a:spcBef>
              <a:spcAft>
                <a:spcPts val="0"/>
              </a:spcAft>
              <a:buNone/>
            </a:pPr>
            <a:r>
              <a:rPr lang="en" sz="1600"/>
              <a:t>Using the search option on the top the user can search for his details with regard to any of the fields. (this feature is in work in progress state).</a:t>
            </a:r>
            <a:endParaRPr sz="1600"/>
          </a:p>
          <a:p>
            <a:pPr indent="0" lvl="0" marL="0" rtl="0" algn="l">
              <a:spcBef>
                <a:spcPts val="1600"/>
              </a:spcBef>
              <a:spcAft>
                <a:spcPts val="1600"/>
              </a:spcAft>
              <a:buNone/>
            </a:pPr>
            <a:r>
              <a:t/>
            </a:r>
            <a:endParaRPr/>
          </a:p>
        </p:txBody>
      </p:sp>
      <p:pic>
        <p:nvPicPr>
          <p:cNvPr id="209" name="Google Shape;209;p30"/>
          <p:cNvPicPr preferRelativeResize="0"/>
          <p:nvPr/>
        </p:nvPicPr>
        <p:blipFill>
          <a:blip r:embed="rId3">
            <a:alphaModFix/>
          </a:blip>
          <a:stretch>
            <a:fillRect/>
          </a:stretch>
        </p:blipFill>
        <p:spPr>
          <a:xfrm>
            <a:off x="5949201" y="0"/>
            <a:ext cx="3194800"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1"/>
          <p:cNvPicPr preferRelativeResize="0"/>
          <p:nvPr/>
        </p:nvPicPr>
        <p:blipFill>
          <a:blip r:embed="rId3">
            <a:alphaModFix/>
          </a:blip>
          <a:stretch>
            <a:fillRect/>
          </a:stretch>
        </p:blipFill>
        <p:spPr>
          <a:xfrm>
            <a:off x="1" y="0"/>
            <a:ext cx="3194800" cy="5143499"/>
          </a:xfrm>
          <a:prstGeom prst="rect">
            <a:avLst/>
          </a:prstGeom>
          <a:noFill/>
          <a:ln>
            <a:noFill/>
          </a:ln>
        </p:spPr>
      </p:pic>
      <p:sp>
        <p:nvSpPr>
          <p:cNvPr id="215" name="Google Shape;215;p31"/>
          <p:cNvSpPr/>
          <p:nvPr/>
        </p:nvSpPr>
        <p:spPr>
          <a:xfrm>
            <a:off x="2853350" y="489400"/>
            <a:ext cx="2910000" cy="40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1"/>
          <p:cNvPicPr preferRelativeResize="0"/>
          <p:nvPr/>
        </p:nvPicPr>
        <p:blipFill>
          <a:blip r:embed="rId4">
            <a:alphaModFix/>
          </a:blip>
          <a:stretch>
            <a:fillRect/>
          </a:stretch>
        </p:blipFill>
        <p:spPr>
          <a:xfrm>
            <a:off x="5837575" y="0"/>
            <a:ext cx="3306425"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idx="4294967295" type="title"/>
          </p:nvPr>
        </p:nvSpPr>
        <p:spPr>
          <a:xfrm>
            <a:off x="92825" y="457875"/>
            <a:ext cx="3578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3800"/>
          </a:p>
          <a:p>
            <a:pPr indent="0" lvl="0" marL="0" rtl="0" algn="l">
              <a:spcBef>
                <a:spcPts val="0"/>
              </a:spcBef>
              <a:spcAft>
                <a:spcPts val="0"/>
              </a:spcAft>
              <a:buNone/>
            </a:pPr>
            <a:r>
              <a:t/>
            </a:r>
            <a:endParaRPr sz="3800"/>
          </a:p>
          <a:p>
            <a:pPr indent="0" lvl="0" marL="0" rtl="0" algn="l">
              <a:spcBef>
                <a:spcPts val="0"/>
              </a:spcBef>
              <a:spcAft>
                <a:spcPts val="0"/>
              </a:spcAft>
              <a:buNone/>
            </a:pPr>
            <a:r>
              <a:rPr lang="en" sz="3900"/>
              <a:t>VITAL ESSENCE</a:t>
            </a:r>
            <a:endParaRPr sz="3900"/>
          </a:p>
        </p:txBody>
      </p:sp>
      <p:sp>
        <p:nvSpPr>
          <p:cNvPr id="73" name="Google Shape;73;p14"/>
          <p:cNvSpPr txBox="1"/>
          <p:nvPr>
            <p:ph idx="4294967295" type="body"/>
          </p:nvPr>
        </p:nvSpPr>
        <p:spPr>
          <a:xfrm>
            <a:off x="12875" y="1421038"/>
            <a:ext cx="3738600" cy="169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Hospital independent patient friendly register</a:t>
            </a:r>
            <a:endParaRPr sz="1600"/>
          </a:p>
        </p:txBody>
      </p:sp>
      <p:pic>
        <p:nvPicPr>
          <p:cNvPr descr="Open Chromebook laptop computer" id="74" name="Google Shape;74;p14"/>
          <p:cNvPicPr preferRelativeResize="0"/>
          <p:nvPr/>
        </p:nvPicPr>
        <p:blipFill>
          <a:blip r:embed="rId3">
            <a:alphaModFix/>
          </a:blip>
          <a:stretch>
            <a:fillRect/>
          </a:stretch>
        </p:blipFill>
        <p:spPr>
          <a:xfrm>
            <a:off x="3736513" y="697338"/>
            <a:ext cx="5306348" cy="3146624"/>
          </a:xfrm>
          <a:prstGeom prst="rect">
            <a:avLst/>
          </a:prstGeom>
          <a:noFill/>
          <a:ln>
            <a:noFill/>
          </a:ln>
        </p:spPr>
      </p:pic>
      <p:pic>
        <p:nvPicPr>
          <p:cNvPr id="75" name="Google Shape;75;p14"/>
          <p:cNvPicPr preferRelativeResize="0"/>
          <p:nvPr/>
        </p:nvPicPr>
        <p:blipFill>
          <a:blip r:embed="rId4">
            <a:alphaModFix/>
          </a:blip>
          <a:stretch>
            <a:fillRect/>
          </a:stretch>
        </p:blipFill>
        <p:spPr>
          <a:xfrm>
            <a:off x="4373000" y="928500"/>
            <a:ext cx="3954175" cy="2242974"/>
          </a:xfrm>
          <a:prstGeom prst="rect">
            <a:avLst/>
          </a:prstGeom>
          <a:noFill/>
          <a:ln>
            <a:noFill/>
          </a:ln>
        </p:spPr>
      </p:pic>
      <p:grpSp>
        <p:nvGrpSpPr>
          <p:cNvPr id="76" name="Google Shape;76;p14"/>
          <p:cNvGrpSpPr/>
          <p:nvPr/>
        </p:nvGrpSpPr>
        <p:grpSpPr>
          <a:xfrm>
            <a:off x="7456569" y="1421058"/>
            <a:ext cx="1500471" cy="3051561"/>
            <a:chOff x="7192700" y="1421050"/>
            <a:chExt cx="1850150" cy="3633676"/>
          </a:xfrm>
        </p:grpSpPr>
        <p:pic>
          <p:nvPicPr>
            <p:cNvPr descr="Portrait-oriented black smaptphone" id="77" name="Google Shape;77;p14"/>
            <p:cNvPicPr preferRelativeResize="0"/>
            <p:nvPr/>
          </p:nvPicPr>
          <p:blipFill>
            <a:blip r:embed="rId5">
              <a:alphaModFix/>
            </a:blip>
            <a:stretch>
              <a:fillRect/>
            </a:stretch>
          </p:blipFill>
          <p:spPr>
            <a:xfrm>
              <a:off x="7192700" y="1421050"/>
              <a:ext cx="1850150" cy="3633676"/>
            </a:xfrm>
            <a:prstGeom prst="rect">
              <a:avLst/>
            </a:prstGeom>
            <a:noFill/>
            <a:ln>
              <a:noFill/>
            </a:ln>
          </p:spPr>
        </p:pic>
        <p:grpSp>
          <p:nvGrpSpPr>
            <p:cNvPr id="78" name="Google Shape;78;p14"/>
            <p:cNvGrpSpPr/>
            <p:nvPr/>
          </p:nvGrpSpPr>
          <p:grpSpPr>
            <a:xfrm>
              <a:off x="7270030" y="1714704"/>
              <a:ext cx="1687326" cy="3083209"/>
              <a:chOff x="7383900" y="1439249"/>
              <a:chExt cx="1467751" cy="3246851"/>
            </a:xfrm>
          </p:grpSpPr>
          <p:pic>
            <p:nvPicPr>
              <p:cNvPr id="79" name="Google Shape;79;p14"/>
              <p:cNvPicPr preferRelativeResize="0"/>
              <p:nvPr/>
            </p:nvPicPr>
            <p:blipFill>
              <a:blip r:embed="rId6">
                <a:alphaModFix/>
              </a:blip>
              <a:stretch>
                <a:fillRect/>
              </a:stretch>
            </p:blipFill>
            <p:spPr>
              <a:xfrm>
                <a:off x="7383900" y="2246450"/>
                <a:ext cx="1467750" cy="2439650"/>
              </a:xfrm>
              <a:prstGeom prst="rect">
                <a:avLst/>
              </a:prstGeom>
              <a:noFill/>
              <a:ln>
                <a:noFill/>
              </a:ln>
            </p:spPr>
          </p:pic>
          <p:pic>
            <p:nvPicPr>
              <p:cNvPr id="80" name="Google Shape;80;p14"/>
              <p:cNvPicPr preferRelativeResize="0"/>
              <p:nvPr/>
            </p:nvPicPr>
            <p:blipFill>
              <a:blip r:embed="rId7">
                <a:alphaModFix/>
              </a:blip>
              <a:stretch>
                <a:fillRect/>
              </a:stretch>
            </p:blipFill>
            <p:spPr>
              <a:xfrm>
                <a:off x="7383900" y="1439249"/>
                <a:ext cx="1467751" cy="1221468"/>
              </a:xfrm>
              <a:prstGeom prst="rect">
                <a:avLst/>
              </a:prstGeom>
              <a:noFill/>
              <a:ln>
                <a:noFill/>
              </a:ln>
            </p:spPr>
          </p:pic>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1629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3900"/>
          </a:p>
          <a:p>
            <a:pPr indent="0" lvl="0" marL="0" rtl="0" algn="l">
              <a:spcBef>
                <a:spcPts val="0"/>
              </a:spcBef>
              <a:spcAft>
                <a:spcPts val="0"/>
              </a:spcAft>
              <a:buNone/>
            </a:pPr>
            <a:r>
              <a:rPr lang="en" sz="3900"/>
              <a:t>USER ACCESS</a:t>
            </a:r>
            <a:endParaRPr sz="3100"/>
          </a:p>
        </p:txBody>
      </p:sp>
      <p:sp>
        <p:nvSpPr>
          <p:cNvPr id="222" name="Google Shape;222;p32"/>
          <p:cNvSpPr txBox="1"/>
          <p:nvPr>
            <p:ph idx="4294967295" type="body"/>
          </p:nvPr>
        </p:nvSpPr>
        <p:spPr>
          <a:xfrm>
            <a:off x="224925" y="991525"/>
            <a:ext cx="6133200" cy="40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settings dropdown option on the top right corner of this page gives four options.</a:t>
            </a:r>
            <a:endParaRPr sz="1600"/>
          </a:p>
          <a:p>
            <a:pPr indent="0" lvl="0" marL="0" rtl="0" algn="l">
              <a:spcBef>
                <a:spcPts val="1600"/>
              </a:spcBef>
              <a:spcAft>
                <a:spcPts val="0"/>
              </a:spcAft>
              <a:buNone/>
            </a:pPr>
            <a:r>
              <a:rPr b="1" lang="en" sz="1600"/>
              <a:t>Hospital login</a:t>
            </a:r>
            <a:r>
              <a:rPr lang="en" sz="1600"/>
              <a:t>-which opens a modal showing details of all the biometric access of this account made by hospitals in case of emergencies</a:t>
            </a:r>
            <a:endParaRPr sz="1600"/>
          </a:p>
          <a:p>
            <a:pPr indent="0" lvl="0" marL="0" rtl="0" algn="l">
              <a:spcBef>
                <a:spcPts val="1600"/>
              </a:spcBef>
              <a:spcAft>
                <a:spcPts val="0"/>
              </a:spcAft>
              <a:buNone/>
            </a:pPr>
            <a:r>
              <a:rPr b="1" lang="en" sz="1600"/>
              <a:t>Emergency File</a:t>
            </a:r>
            <a:r>
              <a:rPr lang="en" sz="1600"/>
              <a:t>-which leads to a page where the user can edit his/her emergency file.</a:t>
            </a:r>
            <a:endParaRPr sz="1600"/>
          </a:p>
          <a:p>
            <a:pPr indent="0" lvl="0" marL="0" rtl="0" algn="l">
              <a:spcBef>
                <a:spcPts val="1600"/>
              </a:spcBef>
              <a:spcAft>
                <a:spcPts val="0"/>
              </a:spcAft>
              <a:buNone/>
            </a:pPr>
            <a:r>
              <a:rPr b="1" lang="en" sz="1600"/>
              <a:t>Transfer File</a:t>
            </a:r>
            <a:r>
              <a:rPr lang="en" sz="1600"/>
              <a:t>-it transfers the entire medical history to a new hospital(this option is currently in work in progress state).</a:t>
            </a:r>
            <a:endParaRPr sz="1600"/>
          </a:p>
          <a:p>
            <a:pPr indent="0" lvl="0" marL="0" rtl="0" algn="l">
              <a:spcBef>
                <a:spcPts val="1600"/>
              </a:spcBef>
              <a:spcAft>
                <a:spcPts val="0"/>
              </a:spcAft>
              <a:buNone/>
            </a:pPr>
            <a:r>
              <a:rPr b="1" lang="en" sz="1600"/>
              <a:t>Log out</a:t>
            </a:r>
            <a:endParaRPr b="1" sz="16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223" name="Google Shape;223;p32"/>
          <p:cNvPicPr preferRelativeResize="0"/>
          <p:nvPr/>
        </p:nvPicPr>
        <p:blipFill>
          <a:blip r:embed="rId3">
            <a:alphaModFix/>
          </a:blip>
          <a:stretch>
            <a:fillRect/>
          </a:stretch>
        </p:blipFill>
        <p:spPr>
          <a:xfrm>
            <a:off x="6483975" y="0"/>
            <a:ext cx="2753574" cy="50814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3"/>
          <p:cNvPicPr preferRelativeResize="0"/>
          <p:nvPr/>
        </p:nvPicPr>
        <p:blipFill>
          <a:blip r:embed="rId3">
            <a:alphaModFix/>
          </a:blip>
          <a:stretch>
            <a:fillRect/>
          </a:stretch>
        </p:blipFill>
        <p:spPr>
          <a:xfrm>
            <a:off x="5834800" y="0"/>
            <a:ext cx="3309200" cy="5143501"/>
          </a:xfrm>
          <a:prstGeom prst="rect">
            <a:avLst/>
          </a:prstGeom>
          <a:noFill/>
          <a:ln>
            <a:noFill/>
          </a:ln>
        </p:spPr>
      </p:pic>
      <p:pic>
        <p:nvPicPr>
          <p:cNvPr id="229" name="Google Shape;229;p33"/>
          <p:cNvPicPr preferRelativeResize="0"/>
          <p:nvPr/>
        </p:nvPicPr>
        <p:blipFill>
          <a:blip r:embed="rId4">
            <a:alphaModFix/>
          </a:blip>
          <a:stretch>
            <a:fillRect/>
          </a:stretch>
        </p:blipFill>
        <p:spPr>
          <a:xfrm>
            <a:off x="0" y="0"/>
            <a:ext cx="3309200" cy="5067299"/>
          </a:xfrm>
          <a:prstGeom prst="rect">
            <a:avLst/>
          </a:prstGeom>
          <a:noFill/>
          <a:ln>
            <a:noFill/>
          </a:ln>
        </p:spPr>
      </p:pic>
      <p:sp>
        <p:nvSpPr>
          <p:cNvPr id="230" name="Google Shape;230;p33"/>
          <p:cNvSpPr/>
          <p:nvPr/>
        </p:nvSpPr>
        <p:spPr>
          <a:xfrm>
            <a:off x="2853350" y="489400"/>
            <a:ext cx="2910000" cy="40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4"/>
          <p:cNvPicPr preferRelativeResize="0"/>
          <p:nvPr/>
        </p:nvPicPr>
        <p:blipFill>
          <a:blip r:embed="rId3">
            <a:alphaModFix/>
          </a:blip>
          <a:stretch>
            <a:fillRect/>
          </a:stretch>
        </p:blipFill>
        <p:spPr>
          <a:xfrm>
            <a:off x="5834800" y="0"/>
            <a:ext cx="3309200" cy="5143501"/>
          </a:xfrm>
          <a:prstGeom prst="rect">
            <a:avLst/>
          </a:prstGeom>
          <a:noFill/>
          <a:ln>
            <a:noFill/>
          </a:ln>
        </p:spPr>
      </p:pic>
      <p:sp>
        <p:nvSpPr>
          <p:cNvPr id="236" name="Google Shape;236;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USER ACCESS</a:t>
            </a:r>
            <a:endParaRPr sz="3100"/>
          </a:p>
        </p:txBody>
      </p:sp>
      <p:sp>
        <p:nvSpPr>
          <p:cNvPr id="237" name="Google Shape;237;p34"/>
          <p:cNvSpPr txBox="1"/>
          <p:nvPr>
            <p:ph idx="4294967295" type="body"/>
          </p:nvPr>
        </p:nvSpPr>
        <p:spPr>
          <a:xfrm>
            <a:off x="311700" y="1618200"/>
            <a:ext cx="52035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 modal showing details of all the biometric access of this account made by hospitals in case of emergencies.</a:t>
            </a:r>
            <a:endParaRPr sz="1600"/>
          </a:p>
          <a:p>
            <a:pPr indent="0" lvl="0" marL="0" rtl="0" algn="l">
              <a:spcBef>
                <a:spcPts val="1600"/>
              </a:spcBef>
              <a:spcAft>
                <a:spcPts val="0"/>
              </a:spcAft>
              <a:buNone/>
            </a:pPr>
            <a:r>
              <a:rPr lang="en" sz="1600"/>
              <a:t>The date,time ,name of the hospital from where the emergency details file of the user was accessed in case of emergencies like accidents</a:t>
            </a:r>
            <a:endParaRPr sz="1600"/>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5"/>
          <p:cNvPicPr preferRelativeResize="0"/>
          <p:nvPr/>
        </p:nvPicPr>
        <p:blipFill>
          <a:blip r:embed="rId3">
            <a:alphaModFix/>
          </a:blip>
          <a:stretch>
            <a:fillRect/>
          </a:stretch>
        </p:blipFill>
        <p:spPr>
          <a:xfrm>
            <a:off x="6299000" y="0"/>
            <a:ext cx="2808000" cy="5143500"/>
          </a:xfrm>
          <a:prstGeom prst="rect">
            <a:avLst/>
          </a:prstGeom>
          <a:noFill/>
          <a:ln>
            <a:noFill/>
          </a:ln>
        </p:spPr>
      </p:pic>
      <p:pic>
        <p:nvPicPr>
          <p:cNvPr id="243" name="Google Shape;243;p35"/>
          <p:cNvPicPr preferRelativeResize="0"/>
          <p:nvPr/>
        </p:nvPicPr>
        <p:blipFill>
          <a:blip r:embed="rId4">
            <a:alphaModFix/>
          </a:blip>
          <a:stretch>
            <a:fillRect/>
          </a:stretch>
        </p:blipFill>
        <p:spPr>
          <a:xfrm>
            <a:off x="0" y="0"/>
            <a:ext cx="3309200" cy="5067299"/>
          </a:xfrm>
          <a:prstGeom prst="rect">
            <a:avLst/>
          </a:prstGeom>
          <a:noFill/>
          <a:ln>
            <a:noFill/>
          </a:ln>
        </p:spPr>
      </p:pic>
      <p:sp>
        <p:nvSpPr>
          <p:cNvPr id="244" name="Google Shape;244;p35"/>
          <p:cNvSpPr/>
          <p:nvPr/>
        </p:nvSpPr>
        <p:spPr>
          <a:xfrm>
            <a:off x="2989700" y="1022300"/>
            <a:ext cx="3309300" cy="40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rot="10800000">
            <a:off x="3337625" y="4658475"/>
            <a:ext cx="3801300" cy="46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6"/>
          <p:cNvPicPr preferRelativeResize="0"/>
          <p:nvPr/>
        </p:nvPicPr>
        <p:blipFill>
          <a:blip r:embed="rId3">
            <a:alphaModFix/>
          </a:blip>
          <a:stretch>
            <a:fillRect/>
          </a:stretch>
        </p:blipFill>
        <p:spPr>
          <a:xfrm>
            <a:off x="0" y="0"/>
            <a:ext cx="2986950" cy="5143501"/>
          </a:xfrm>
          <a:prstGeom prst="rect">
            <a:avLst/>
          </a:prstGeom>
          <a:noFill/>
          <a:ln>
            <a:noFill/>
          </a:ln>
        </p:spPr>
      </p:pic>
      <p:pic>
        <p:nvPicPr>
          <p:cNvPr id="251" name="Google Shape;251;p36"/>
          <p:cNvPicPr preferRelativeResize="0"/>
          <p:nvPr/>
        </p:nvPicPr>
        <p:blipFill>
          <a:blip r:embed="rId4">
            <a:alphaModFix/>
          </a:blip>
          <a:stretch>
            <a:fillRect/>
          </a:stretch>
        </p:blipFill>
        <p:spPr>
          <a:xfrm>
            <a:off x="6009350" y="0"/>
            <a:ext cx="3134650" cy="5143500"/>
          </a:xfrm>
          <a:prstGeom prst="rect">
            <a:avLst/>
          </a:prstGeom>
          <a:noFill/>
          <a:ln>
            <a:noFill/>
          </a:ln>
        </p:spPr>
      </p:pic>
      <p:pic>
        <p:nvPicPr>
          <p:cNvPr id="252" name="Google Shape;252;p36"/>
          <p:cNvPicPr preferRelativeResize="0"/>
          <p:nvPr/>
        </p:nvPicPr>
        <p:blipFill>
          <a:blip r:embed="rId5">
            <a:alphaModFix/>
          </a:blip>
          <a:stretch>
            <a:fillRect/>
          </a:stretch>
        </p:blipFill>
        <p:spPr>
          <a:xfrm>
            <a:off x="3096625" y="1608800"/>
            <a:ext cx="2438400" cy="24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USER ACCESS</a:t>
            </a:r>
            <a:endParaRPr sz="3100"/>
          </a:p>
        </p:txBody>
      </p:sp>
      <p:sp>
        <p:nvSpPr>
          <p:cNvPr id="258" name="Google Shape;258;p37"/>
          <p:cNvSpPr txBox="1"/>
          <p:nvPr>
            <p:ph idx="4294967295" type="body"/>
          </p:nvPr>
        </p:nvSpPr>
        <p:spPr>
          <a:xfrm>
            <a:off x="311700" y="1251800"/>
            <a:ext cx="5637300" cy="38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All t</a:t>
            </a:r>
            <a:r>
              <a:rPr lang="en" sz="1600"/>
              <a:t>he emergency details filled here will be accessible by hospital authorities using the biometric login in case of an accident.</a:t>
            </a:r>
            <a:endParaRPr sz="1600"/>
          </a:p>
          <a:p>
            <a:pPr indent="0" lvl="0" marL="0" rtl="0" algn="l">
              <a:spcBef>
                <a:spcPts val="1600"/>
              </a:spcBef>
              <a:spcAft>
                <a:spcPts val="0"/>
              </a:spcAft>
              <a:buNone/>
            </a:pPr>
            <a:r>
              <a:rPr lang="en" sz="1600"/>
              <a:t>Two emergency contact details (their name ,and contact number),other important health details like blood group,any allergies to certain medicines,recent surgeries or chronic diseases if any.</a:t>
            </a:r>
            <a:endParaRPr sz="1600"/>
          </a:p>
          <a:p>
            <a:pPr indent="0" lvl="0" marL="0" rtl="0" algn="l">
              <a:spcBef>
                <a:spcPts val="1600"/>
              </a:spcBef>
              <a:spcAft>
                <a:spcPts val="0"/>
              </a:spcAft>
              <a:buNone/>
            </a:pPr>
            <a:r>
              <a:rPr lang="en" sz="1600"/>
              <a:t>User can edit this page anytime.</a:t>
            </a:r>
            <a:endParaRPr sz="1600"/>
          </a:p>
          <a:p>
            <a:pPr indent="0" lvl="0" marL="0" rtl="0" algn="l">
              <a:spcBef>
                <a:spcPts val="1600"/>
              </a:spcBef>
              <a:spcAft>
                <a:spcPts val="0"/>
              </a:spcAft>
              <a:buNone/>
            </a:pPr>
            <a:r>
              <a:rPr lang="en" sz="1600"/>
              <a:t>On clicking Submit takes the user back to the Home Page.</a:t>
            </a:r>
            <a:endParaRPr sz="1600"/>
          </a:p>
          <a:p>
            <a:pPr indent="0" lvl="0" marL="0" rtl="0" algn="l">
              <a:spcBef>
                <a:spcPts val="1600"/>
              </a:spcBef>
              <a:spcAft>
                <a:spcPts val="1600"/>
              </a:spcAft>
              <a:buNone/>
            </a:pPr>
            <a:r>
              <a:t/>
            </a:r>
            <a:endParaRPr/>
          </a:p>
        </p:txBody>
      </p:sp>
      <p:pic>
        <p:nvPicPr>
          <p:cNvPr id="259" name="Google Shape;259;p37"/>
          <p:cNvPicPr preferRelativeResize="0"/>
          <p:nvPr/>
        </p:nvPicPr>
        <p:blipFill>
          <a:blip r:embed="rId3">
            <a:alphaModFix/>
          </a:blip>
          <a:stretch>
            <a:fillRect/>
          </a:stretch>
        </p:blipFill>
        <p:spPr>
          <a:xfrm>
            <a:off x="6299000" y="0"/>
            <a:ext cx="2808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8"/>
          <p:cNvPicPr preferRelativeResize="0"/>
          <p:nvPr/>
        </p:nvPicPr>
        <p:blipFill>
          <a:blip r:embed="rId3">
            <a:alphaModFix/>
          </a:blip>
          <a:stretch>
            <a:fillRect/>
          </a:stretch>
        </p:blipFill>
        <p:spPr>
          <a:xfrm>
            <a:off x="0" y="0"/>
            <a:ext cx="3309200" cy="5067299"/>
          </a:xfrm>
          <a:prstGeom prst="rect">
            <a:avLst/>
          </a:prstGeom>
          <a:noFill/>
          <a:ln>
            <a:noFill/>
          </a:ln>
        </p:spPr>
      </p:pic>
      <p:sp>
        <p:nvSpPr>
          <p:cNvPr id="265" name="Google Shape;265;p38"/>
          <p:cNvSpPr/>
          <p:nvPr/>
        </p:nvSpPr>
        <p:spPr>
          <a:xfrm>
            <a:off x="3042650" y="1468525"/>
            <a:ext cx="2910000" cy="40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38"/>
          <p:cNvPicPr preferRelativeResize="0"/>
          <p:nvPr/>
        </p:nvPicPr>
        <p:blipFill>
          <a:blip r:embed="rId4">
            <a:alphaModFix/>
          </a:blip>
          <a:stretch>
            <a:fillRect/>
          </a:stretch>
        </p:blipFill>
        <p:spPr>
          <a:xfrm>
            <a:off x="6007875" y="0"/>
            <a:ext cx="3136125"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9"/>
          <p:cNvPicPr preferRelativeResize="0"/>
          <p:nvPr/>
        </p:nvPicPr>
        <p:blipFill>
          <a:blip r:embed="rId3">
            <a:alphaModFix/>
          </a:blip>
          <a:stretch>
            <a:fillRect/>
          </a:stretch>
        </p:blipFill>
        <p:spPr>
          <a:xfrm>
            <a:off x="0" y="0"/>
            <a:ext cx="3309200" cy="5067299"/>
          </a:xfrm>
          <a:prstGeom prst="rect">
            <a:avLst/>
          </a:prstGeom>
          <a:noFill/>
          <a:ln>
            <a:noFill/>
          </a:ln>
        </p:spPr>
      </p:pic>
      <p:sp>
        <p:nvSpPr>
          <p:cNvPr id="272" name="Google Shape;272;p39"/>
          <p:cNvSpPr/>
          <p:nvPr/>
        </p:nvSpPr>
        <p:spPr>
          <a:xfrm>
            <a:off x="2816025" y="1815550"/>
            <a:ext cx="3270600" cy="40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9"/>
          <p:cNvPicPr preferRelativeResize="0"/>
          <p:nvPr/>
        </p:nvPicPr>
        <p:blipFill>
          <a:blip r:embed="rId4">
            <a:alphaModFix/>
          </a:blip>
          <a:stretch>
            <a:fillRect/>
          </a:stretch>
        </p:blipFill>
        <p:spPr>
          <a:xfrm>
            <a:off x="6086700" y="0"/>
            <a:ext cx="3057300"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311700" y="36012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HOSPITAL ACCESS</a:t>
            </a:r>
            <a:endParaRPr sz="3900"/>
          </a:p>
        </p:txBody>
      </p:sp>
      <p:sp>
        <p:nvSpPr>
          <p:cNvPr id="279" name="Google Shape;279;p40"/>
          <p:cNvSpPr txBox="1"/>
          <p:nvPr>
            <p:ph idx="4294967295" type="body"/>
          </p:nvPr>
        </p:nvSpPr>
        <p:spPr>
          <a:xfrm>
            <a:off x="501375" y="1665300"/>
            <a:ext cx="49272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Hospitals can login using their username and password.</a:t>
            </a:r>
            <a:endParaRPr sz="1600"/>
          </a:p>
          <a:p>
            <a:pPr indent="0" lvl="0" marL="0" marR="0" rtl="0" algn="l">
              <a:lnSpc>
                <a:spcPct val="115000"/>
              </a:lnSpc>
              <a:spcBef>
                <a:spcPts val="1600"/>
              </a:spcBef>
              <a:spcAft>
                <a:spcPts val="0"/>
              </a:spcAft>
              <a:buNone/>
            </a:pPr>
            <a:r>
              <a:rPr lang="en" sz="1600"/>
              <a:t>Which leads to the Hospital Login Page</a:t>
            </a:r>
            <a:endParaRPr sz="1600"/>
          </a:p>
          <a:p>
            <a:pPr indent="0" lvl="0" marL="0" rtl="0" algn="l">
              <a:spcBef>
                <a:spcPts val="1600"/>
              </a:spcBef>
              <a:spcAft>
                <a:spcPts val="1600"/>
              </a:spcAft>
              <a:buNone/>
            </a:pPr>
            <a:r>
              <a:t/>
            </a:r>
            <a:endParaRPr/>
          </a:p>
        </p:txBody>
      </p:sp>
      <p:pic>
        <p:nvPicPr>
          <p:cNvPr id="280" name="Google Shape;280;p40"/>
          <p:cNvPicPr preferRelativeResize="0"/>
          <p:nvPr/>
        </p:nvPicPr>
        <p:blipFill>
          <a:blip r:embed="rId3">
            <a:alphaModFix/>
          </a:blip>
          <a:stretch>
            <a:fillRect/>
          </a:stretch>
        </p:blipFill>
        <p:spPr>
          <a:xfrm>
            <a:off x="6086700" y="0"/>
            <a:ext cx="3057300"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p:nvPr/>
        </p:nvSpPr>
        <p:spPr>
          <a:xfrm>
            <a:off x="3966075" y="2918800"/>
            <a:ext cx="334625" cy="935725"/>
          </a:xfrm>
          <a:prstGeom prst="flowChartProcess">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p:nvPr/>
        </p:nvSpPr>
        <p:spPr>
          <a:xfrm>
            <a:off x="3966075" y="2484675"/>
            <a:ext cx="1997700" cy="582900"/>
          </a:xfrm>
          <a:prstGeom prst="rightArrow">
            <a:avLst>
              <a:gd fmla="val 50000" name="adj1"/>
              <a:gd fmla="val 50000" name="adj2"/>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41"/>
          <p:cNvPicPr preferRelativeResize="0"/>
          <p:nvPr/>
        </p:nvPicPr>
        <p:blipFill>
          <a:blip r:embed="rId3">
            <a:alphaModFix/>
          </a:blip>
          <a:stretch>
            <a:fillRect/>
          </a:stretch>
        </p:blipFill>
        <p:spPr>
          <a:xfrm>
            <a:off x="20875" y="25"/>
            <a:ext cx="2921390" cy="5143476"/>
          </a:xfrm>
          <a:prstGeom prst="rect">
            <a:avLst/>
          </a:prstGeom>
          <a:noFill/>
          <a:ln>
            <a:noFill/>
          </a:ln>
        </p:spPr>
      </p:pic>
      <p:sp>
        <p:nvSpPr>
          <p:cNvPr id="288" name="Google Shape;288;p41"/>
          <p:cNvSpPr/>
          <p:nvPr/>
        </p:nvSpPr>
        <p:spPr>
          <a:xfrm>
            <a:off x="2153000" y="3854525"/>
            <a:ext cx="2147700" cy="272675"/>
          </a:xfrm>
          <a:prstGeom prst="flowChartProcess">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1"/>
          <p:cNvPicPr preferRelativeResize="0"/>
          <p:nvPr/>
        </p:nvPicPr>
        <p:blipFill>
          <a:blip r:embed="rId4">
            <a:alphaModFix/>
          </a:blip>
          <a:stretch>
            <a:fillRect/>
          </a:stretch>
        </p:blipFill>
        <p:spPr>
          <a:xfrm>
            <a:off x="6192718" y="25"/>
            <a:ext cx="2951282" cy="5143476"/>
          </a:xfrm>
          <a:prstGeom prst="rect">
            <a:avLst/>
          </a:prstGeom>
          <a:noFill/>
          <a:ln>
            <a:noFill/>
          </a:ln>
        </p:spPr>
      </p:pic>
      <p:sp>
        <p:nvSpPr>
          <p:cNvPr id="290" name="Google Shape;290;p41"/>
          <p:cNvSpPr/>
          <p:nvPr/>
        </p:nvSpPr>
        <p:spPr>
          <a:xfrm rot="10800000">
            <a:off x="3051575" y="4704600"/>
            <a:ext cx="3795000" cy="43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3800"/>
          </a:p>
          <a:p>
            <a:pPr indent="0" lvl="0" marL="0" rtl="0" algn="l">
              <a:spcBef>
                <a:spcPts val="0"/>
              </a:spcBef>
              <a:spcAft>
                <a:spcPts val="0"/>
              </a:spcAft>
              <a:buNone/>
            </a:pPr>
            <a:r>
              <a:t/>
            </a:r>
            <a:endParaRPr sz="3800"/>
          </a:p>
          <a:p>
            <a:pPr indent="0" lvl="0" marL="0" rtl="0" algn="l">
              <a:spcBef>
                <a:spcPts val="0"/>
              </a:spcBef>
              <a:spcAft>
                <a:spcPts val="0"/>
              </a:spcAft>
              <a:buNone/>
            </a:pPr>
            <a:r>
              <a:rPr lang="en" sz="3900"/>
              <a:t>VITAL ESSENCE</a:t>
            </a:r>
            <a:endParaRPr sz="4000"/>
          </a:p>
        </p:txBody>
      </p:sp>
      <p:sp>
        <p:nvSpPr>
          <p:cNvPr id="86" name="Google Shape;86;p15"/>
          <p:cNvSpPr txBox="1"/>
          <p:nvPr>
            <p:ph idx="4294967295" type="body"/>
          </p:nvPr>
        </p:nvSpPr>
        <p:spPr>
          <a:xfrm>
            <a:off x="255850" y="1500450"/>
            <a:ext cx="81696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 w</a:t>
            </a:r>
            <a:r>
              <a:rPr lang="en" sz="1600"/>
              <a:t>ebsite that stores medical records of users, which helps in case of hospital transfers as the user can easily transfer their medical history to the new hospital. </a:t>
            </a:r>
            <a:endParaRPr sz="1600"/>
          </a:p>
          <a:p>
            <a:pPr indent="0" lvl="0" marL="0" rtl="0" algn="l">
              <a:spcBef>
                <a:spcPts val="1600"/>
              </a:spcBef>
              <a:spcAft>
                <a:spcPts val="0"/>
              </a:spcAft>
              <a:buNone/>
            </a:pPr>
            <a:r>
              <a:rPr lang="en" sz="1600"/>
              <a:t>Special access to emergency details folder of the users for hospitals to treat accident cases in order to get their important medical details using a right index biometric.</a:t>
            </a:r>
            <a:endParaRPr sz="1600"/>
          </a:p>
          <a:p>
            <a:pPr indent="0" lvl="0" marL="0" rtl="0" algn="l">
              <a:spcBef>
                <a:spcPts val="1600"/>
              </a:spcBef>
              <a:spcAft>
                <a:spcPts val="1600"/>
              </a:spcAft>
              <a:buNone/>
            </a:pPr>
            <a:r>
              <a:rPr lang="en" sz="1600"/>
              <a:t>(Keeping all privacy issues under consideration)</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269800" y="65375"/>
            <a:ext cx="5344800" cy="107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HOSPITAL ACCESS</a:t>
            </a:r>
            <a:endParaRPr/>
          </a:p>
        </p:txBody>
      </p:sp>
      <p:sp>
        <p:nvSpPr>
          <p:cNvPr id="296" name="Google Shape;296;p42"/>
          <p:cNvSpPr txBox="1"/>
          <p:nvPr>
            <p:ph idx="4294967295" type="body"/>
          </p:nvPr>
        </p:nvSpPr>
        <p:spPr>
          <a:xfrm>
            <a:off x="173525" y="798875"/>
            <a:ext cx="5500200" cy="4285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500"/>
          </a:p>
          <a:p>
            <a:pPr indent="0" lvl="0" marL="0" marR="0" rtl="0" algn="l">
              <a:lnSpc>
                <a:spcPct val="115000"/>
              </a:lnSpc>
              <a:spcBef>
                <a:spcPts val="1600"/>
              </a:spcBef>
              <a:spcAft>
                <a:spcPts val="0"/>
              </a:spcAft>
              <a:buNone/>
            </a:pPr>
            <a:r>
              <a:rPr b="1" lang="en" sz="1600"/>
              <a:t>BIOMETRIC SCAN</a:t>
            </a:r>
            <a:r>
              <a:rPr lang="en" sz="1600"/>
              <a:t> option allows hospitals to scan the right index biometric of patients who met with accidents. In order to retrieve more information about the patient like emergency contact details and important health details </a:t>
            </a:r>
            <a:endParaRPr sz="1600"/>
          </a:p>
          <a:p>
            <a:pPr indent="0" lvl="0" marL="0" marR="0" rtl="0" algn="l">
              <a:lnSpc>
                <a:spcPct val="115000"/>
              </a:lnSpc>
              <a:spcBef>
                <a:spcPts val="1600"/>
              </a:spcBef>
              <a:spcAft>
                <a:spcPts val="0"/>
              </a:spcAft>
              <a:buNone/>
            </a:pPr>
            <a:r>
              <a:rPr lang="en" sz="1600"/>
              <a:t>The biometric scanning using the right index of the patient is under work in progress </a:t>
            </a:r>
            <a:endParaRPr sz="1600"/>
          </a:p>
          <a:p>
            <a:pPr indent="0" lvl="0" marL="0" marR="0" rtl="0" algn="l">
              <a:lnSpc>
                <a:spcPct val="115000"/>
              </a:lnSpc>
              <a:spcBef>
                <a:spcPts val="1600"/>
              </a:spcBef>
              <a:spcAft>
                <a:spcPts val="1600"/>
              </a:spcAft>
              <a:buNone/>
            </a:pPr>
            <a:r>
              <a:rPr lang="en" sz="1600"/>
              <a:t>As of now clicking this button takes the hospital admin to an emergency details page of that particular patient.</a:t>
            </a:r>
            <a:endParaRPr sz="1600"/>
          </a:p>
        </p:txBody>
      </p:sp>
      <p:pic>
        <p:nvPicPr>
          <p:cNvPr id="297" name="Google Shape;297;p42"/>
          <p:cNvPicPr preferRelativeResize="0"/>
          <p:nvPr/>
        </p:nvPicPr>
        <p:blipFill>
          <a:blip r:embed="rId3">
            <a:alphaModFix/>
          </a:blip>
          <a:stretch>
            <a:fillRect/>
          </a:stretch>
        </p:blipFill>
        <p:spPr>
          <a:xfrm>
            <a:off x="6072725" y="0"/>
            <a:ext cx="3071275"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3"/>
          <p:cNvPicPr preferRelativeResize="0"/>
          <p:nvPr/>
        </p:nvPicPr>
        <p:blipFill>
          <a:blip r:embed="rId3">
            <a:alphaModFix/>
          </a:blip>
          <a:stretch>
            <a:fillRect/>
          </a:stretch>
        </p:blipFill>
        <p:spPr>
          <a:xfrm>
            <a:off x="5619875" y="25"/>
            <a:ext cx="3524125" cy="5143475"/>
          </a:xfrm>
          <a:prstGeom prst="rect">
            <a:avLst/>
          </a:prstGeom>
          <a:noFill/>
          <a:ln>
            <a:noFill/>
          </a:ln>
        </p:spPr>
      </p:pic>
      <p:sp>
        <p:nvSpPr>
          <p:cNvPr id="303" name="Google Shape;303;p43"/>
          <p:cNvSpPr/>
          <p:nvPr/>
        </p:nvSpPr>
        <p:spPr>
          <a:xfrm rot="10800000">
            <a:off x="3172850" y="4577025"/>
            <a:ext cx="3077400" cy="40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43"/>
          <p:cNvPicPr preferRelativeResize="0"/>
          <p:nvPr/>
        </p:nvPicPr>
        <p:blipFill>
          <a:blip r:embed="rId4">
            <a:alphaModFix/>
          </a:blip>
          <a:stretch>
            <a:fillRect/>
          </a:stretch>
        </p:blipFill>
        <p:spPr>
          <a:xfrm>
            <a:off x="0" y="0"/>
            <a:ext cx="3110900" cy="5143500"/>
          </a:xfrm>
          <a:prstGeom prst="rect">
            <a:avLst/>
          </a:prstGeom>
          <a:noFill/>
          <a:ln>
            <a:noFill/>
          </a:ln>
        </p:spPr>
      </p:pic>
      <p:sp>
        <p:nvSpPr>
          <p:cNvPr id="305" name="Google Shape;305;p43"/>
          <p:cNvSpPr/>
          <p:nvPr/>
        </p:nvSpPr>
        <p:spPr>
          <a:xfrm>
            <a:off x="2273925" y="2061625"/>
            <a:ext cx="3345900" cy="40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rPr lang="en" sz="3900"/>
              <a:t>HOSPITAL ACCESS</a:t>
            </a:r>
            <a:endParaRPr/>
          </a:p>
        </p:txBody>
      </p:sp>
      <p:sp>
        <p:nvSpPr>
          <p:cNvPr id="311" name="Google Shape;311;p44"/>
          <p:cNvSpPr txBox="1"/>
          <p:nvPr>
            <p:ph idx="4294967295" type="body"/>
          </p:nvPr>
        </p:nvSpPr>
        <p:spPr>
          <a:xfrm>
            <a:off x="311700" y="1578725"/>
            <a:ext cx="53274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Emergency Details page which comes as a result of the biometric scanning.</a:t>
            </a:r>
            <a:endParaRPr sz="1600"/>
          </a:p>
          <a:p>
            <a:pPr indent="0" lvl="0" marL="0" rtl="0" algn="l">
              <a:spcBef>
                <a:spcPts val="1600"/>
              </a:spcBef>
              <a:spcAft>
                <a:spcPts val="0"/>
              </a:spcAft>
              <a:buNone/>
            </a:pPr>
            <a:r>
              <a:rPr lang="en" sz="1600"/>
              <a:t>The hospital gets to see the name,age,two emergency contact details, blood group and important health details like</a:t>
            </a:r>
            <a:r>
              <a:rPr lang="en" sz="1600"/>
              <a:t> allergies to certain medicines or chronic diseases if any.</a:t>
            </a:r>
            <a:endParaRPr sz="1600"/>
          </a:p>
          <a:p>
            <a:pPr indent="0" lvl="0" marL="0" rtl="0" algn="l">
              <a:spcBef>
                <a:spcPts val="1600"/>
              </a:spcBef>
              <a:spcAft>
                <a:spcPts val="0"/>
              </a:spcAft>
              <a:buNone/>
            </a:pPr>
            <a:r>
              <a:rPr lang="en" sz="1600"/>
              <a:t>On clicking Back to Home Page takes the hospital admin back to the Home Page.</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pic>
        <p:nvPicPr>
          <p:cNvPr id="312" name="Google Shape;312;p44"/>
          <p:cNvPicPr preferRelativeResize="0"/>
          <p:nvPr/>
        </p:nvPicPr>
        <p:blipFill>
          <a:blip r:embed="rId3">
            <a:alphaModFix/>
          </a:blip>
          <a:stretch>
            <a:fillRect/>
          </a:stretch>
        </p:blipFill>
        <p:spPr>
          <a:xfrm>
            <a:off x="5791500" y="0"/>
            <a:ext cx="3352500" cy="51593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ph type="title"/>
          </p:nvPr>
        </p:nvSpPr>
        <p:spPr>
          <a:xfrm>
            <a:off x="269800" y="65375"/>
            <a:ext cx="5902500" cy="84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HOSPITAL ACCESS</a:t>
            </a:r>
            <a:endParaRPr/>
          </a:p>
        </p:txBody>
      </p:sp>
      <p:sp>
        <p:nvSpPr>
          <p:cNvPr id="318" name="Google Shape;318;p45"/>
          <p:cNvSpPr txBox="1"/>
          <p:nvPr>
            <p:ph idx="4294967295" type="body"/>
          </p:nvPr>
        </p:nvSpPr>
        <p:spPr>
          <a:xfrm>
            <a:off x="210725" y="446175"/>
            <a:ext cx="6023400" cy="46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1600"/>
              </a:spcBef>
              <a:spcAft>
                <a:spcPts val="0"/>
              </a:spcAft>
              <a:buNone/>
            </a:pPr>
            <a:r>
              <a:rPr b="1" lang="en" sz="1600"/>
              <a:t>USER ID </a:t>
            </a:r>
            <a:r>
              <a:rPr lang="en" sz="1600"/>
              <a:t> option allows hospitals to add the medical reports, prescriptions and further details of the hospital visit of a patient .</a:t>
            </a:r>
            <a:endParaRPr sz="1600"/>
          </a:p>
          <a:p>
            <a:pPr indent="0" lvl="0" marL="0" rtl="0" algn="l">
              <a:spcBef>
                <a:spcPts val="1600"/>
              </a:spcBef>
              <a:spcAft>
                <a:spcPts val="0"/>
              </a:spcAft>
              <a:buNone/>
            </a:pPr>
            <a:r>
              <a:rPr lang="en" sz="1600"/>
              <a:t>They can update the patient’s account by accessing it through the user id.</a:t>
            </a:r>
            <a:endParaRPr sz="1600"/>
          </a:p>
          <a:p>
            <a:pPr indent="0" lvl="0" marL="0" rtl="0" algn="l">
              <a:spcBef>
                <a:spcPts val="1600"/>
              </a:spcBef>
              <a:spcAft>
                <a:spcPts val="0"/>
              </a:spcAft>
              <a:buNone/>
            </a:pPr>
            <a:r>
              <a:rPr lang="en" sz="1600"/>
              <a:t>On clicking the submit option the patient gets a notification message that this particular hospital is trying to add more files to your account. Then it is upto the patient to allow or deny this process.</a:t>
            </a:r>
            <a:endParaRPr sz="1600"/>
          </a:p>
          <a:p>
            <a:pPr indent="0" lvl="0" marL="0" rtl="0" algn="l">
              <a:spcBef>
                <a:spcPts val="1600"/>
              </a:spcBef>
              <a:spcAft>
                <a:spcPts val="0"/>
              </a:spcAft>
              <a:buNone/>
            </a:pPr>
            <a:r>
              <a:rPr lang="en" sz="1600"/>
              <a:t>Only with permission of the patient will the hospital be able to continue the process.</a:t>
            </a:r>
            <a:endParaRPr sz="1600"/>
          </a:p>
          <a:p>
            <a:pPr indent="0" lvl="0" marL="0" rtl="0" algn="l">
              <a:spcBef>
                <a:spcPts val="1600"/>
              </a:spcBef>
              <a:spcAft>
                <a:spcPts val="0"/>
              </a:spcAft>
              <a:buNone/>
            </a:pPr>
            <a:r>
              <a:t/>
            </a:r>
            <a:endParaRPr sz="1300"/>
          </a:p>
          <a:p>
            <a:pPr indent="0" lvl="0" marL="0" rtl="0" algn="l">
              <a:spcBef>
                <a:spcPts val="1600"/>
              </a:spcBef>
              <a:spcAft>
                <a:spcPts val="1600"/>
              </a:spcAft>
              <a:buNone/>
            </a:pPr>
            <a:r>
              <a:rPr lang="en" sz="1300"/>
              <a:t> </a:t>
            </a:r>
            <a:endParaRPr sz="1300"/>
          </a:p>
        </p:txBody>
      </p:sp>
      <p:pic>
        <p:nvPicPr>
          <p:cNvPr id="319" name="Google Shape;319;p45"/>
          <p:cNvPicPr preferRelativeResize="0"/>
          <p:nvPr/>
        </p:nvPicPr>
        <p:blipFill>
          <a:blip r:embed="rId3">
            <a:alphaModFix/>
          </a:blip>
          <a:stretch>
            <a:fillRect/>
          </a:stretch>
        </p:blipFill>
        <p:spPr>
          <a:xfrm>
            <a:off x="6399300" y="0"/>
            <a:ext cx="2820899"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6"/>
          <p:cNvPicPr preferRelativeResize="0"/>
          <p:nvPr/>
        </p:nvPicPr>
        <p:blipFill>
          <a:blip r:embed="rId3">
            <a:alphaModFix/>
          </a:blip>
          <a:stretch>
            <a:fillRect/>
          </a:stretch>
        </p:blipFill>
        <p:spPr>
          <a:xfrm>
            <a:off x="0" y="0"/>
            <a:ext cx="3406325" cy="5143475"/>
          </a:xfrm>
          <a:prstGeom prst="rect">
            <a:avLst/>
          </a:prstGeom>
          <a:noFill/>
          <a:ln cap="flat" cmpd="sng" w="9525">
            <a:solidFill>
              <a:srgbClr val="FF0000"/>
            </a:solidFill>
            <a:prstDash val="solid"/>
            <a:round/>
            <a:headEnd len="sm" w="sm" type="none"/>
            <a:tailEnd len="sm" w="sm" type="none"/>
          </a:ln>
        </p:spPr>
      </p:pic>
      <p:sp>
        <p:nvSpPr>
          <p:cNvPr id="325" name="Google Shape;325;p46"/>
          <p:cNvSpPr/>
          <p:nvPr/>
        </p:nvSpPr>
        <p:spPr>
          <a:xfrm>
            <a:off x="2330075" y="3011750"/>
            <a:ext cx="3617100" cy="40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46"/>
          <p:cNvPicPr preferRelativeResize="0"/>
          <p:nvPr/>
        </p:nvPicPr>
        <p:blipFill>
          <a:blip r:embed="rId4">
            <a:alphaModFix/>
          </a:blip>
          <a:stretch>
            <a:fillRect/>
          </a:stretch>
        </p:blipFill>
        <p:spPr>
          <a:xfrm>
            <a:off x="6022050" y="9525"/>
            <a:ext cx="3121950" cy="5124450"/>
          </a:xfrm>
          <a:prstGeom prst="rect">
            <a:avLst/>
          </a:prstGeom>
          <a:noFill/>
          <a:ln>
            <a:noFill/>
          </a:ln>
        </p:spPr>
      </p:pic>
      <p:sp>
        <p:nvSpPr>
          <p:cNvPr id="327" name="Google Shape;327;p46"/>
          <p:cNvSpPr/>
          <p:nvPr/>
        </p:nvSpPr>
        <p:spPr>
          <a:xfrm rot="-10798782">
            <a:off x="3457775" y="4601925"/>
            <a:ext cx="3387300" cy="408900"/>
          </a:xfrm>
          <a:prstGeom prst="rightArrow">
            <a:avLst>
              <a:gd fmla="val 50000" name="adj1"/>
              <a:gd fmla="val 50000" name="adj2"/>
            </a:avLst>
          </a:prstGeom>
          <a:solidFill>
            <a:srgbClr val="CCCCCC"/>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idx="4294967295" type="body"/>
          </p:nvPr>
        </p:nvSpPr>
        <p:spPr>
          <a:xfrm>
            <a:off x="64575" y="964250"/>
            <a:ext cx="5924400" cy="4387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t>The hospital can add details like date, time, name of the doctor consulted, speciality of the doctor and also attach files of the diagnosis, test reports (like blood test,ECG tests,scanning reports,etc)and the medicines prescribed.</a:t>
            </a:r>
            <a:endParaRPr sz="1600"/>
          </a:p>
          <a:p>
            <a:pPr indent="0" lvl="0" marL="0" marR="0" rtl="0" algn="l">
              <a:lnSpc>
                <a:spcPct val="115000"/>
              </a:lnSpc>
              <a:spcBef>
                <a:spcPts val="1600"/>
              </a:spcBef>
              <a:spcAft>
                <a:spcPts val="0"/>
              </a:spcAft>
              <a:buNone/>
            </a:pPr>
            <a:r>
              <a:rPr lang="en" sz="1600"/>
              <a:t>The hospitals cannot view or edit any other details of the patient as direct access to the patient’s account is not given thereby ensuring protection and privacy of patient details.</a:t>
            </a:r>
            <a:endParaRPr sz="1600"/>
          </a:p>
          <a:p>
            <a:pPr indent="0" lvl="0" marL="0" marR="0" rtl="0" algn="l">
              <a:lnSpc>
                <a:spcPct val="115000"/>
              </a:lnSpc>
              <a:spcBef>
                <a:spcPts val="1600"/>
              </a:spcBef>
              <a:spcAft>
                <a:spcPts val="1600"/>
              </a:spcAft>
              <a:buNone/>
            </a:pPr>
            <a:r>
              <a:rPr lang="en" sz="1600"/>
              <a:t>On completion of the process click submit which takes the hospital admin back to the Home Page.</a:t>
            </a:r>
            <a:endParaRPr sz="1900"/>
          </a:p>
        </p:txBody>
      </p:sp>
      <p:pic>
        <p:nvPicPr>
          <p:cNvPr id="333" name="Google Shape;333;p47"/>
          <p:cNvPicPr preferRelativeResize="0"/>
          <p:nvPr/>
        </p:nvPicPr>
        <p:blipFill>
          <a:blip r:embed="rId3">
            <a:alphaModFix/>
          </a:blip>
          <a:stretch>
            <a:fillRect/>
          </a:stretch>
        </p:blipFill>
        <p:spPr>
          <a:xfrm>
            <a:off x="5988975" y="0"/>
            <a:ext cx="3155025" cy="5143501"/>
          </a:xfrm>
          <a:prstGeom prst="rect">
            <a:avLst/>
          </a:prstGeom>
          <a:noFill/>
          <a:ln>
            <a:noFill/>
          </a:ln>
        </p:spPr>
      </p:pic>
      <p:sp>
        <p:nvSpPr>
          <p:cNvPr id="334" name="Google Shape;334;p47"/>
          <p:cNvSpPr txBox="1"/>
          <p:nvPr>
            <p:ph type="title"/>
          </p:nvPr>
        </p:nvSpPr>
        <p:spPr>
          <a:xfrm>
            <a:off x="0" y="1542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 </a:t>
            </a:r>
            <a:r>
              <a:rPr lang="en" sz="3900"/>
              <a:t>HOSPITAL ACCESS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249725" y="36012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WORK IN PROGRESS</a:t>
            </a:r>
            <a:endParaRPr sz="4900"/>
          </a:p>
        </p:txBody>
      </p:sp>
      <p:sp>
        <p:nvSpPr>
          <p:cNvPr id="340" name="Google Shape;340;p48"/>
          <p:cNvSpPr txBox="1"/>
          <p:nvPr>
            <p:ph idx="4294967295" type="body"/>
          </p:nvPr>
        </p:nvSpPr>
        <p:spPr>
          <a:xfrm>
            <a:off x="135600" y="1346900"/>
            <a:ext cx="5197200" cy="3674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t>Hospital transfers</a:t>
            </a:r>
            <a:endParaRPr b="1" sz="1600"/>
          </a:p>
          <a:p>
            <a:pPr indent="0" lvl="0" marL="0" marR="0" rtl="0" algn="l">
              <a:lnSpc>
                <a:spcPct val="115000"/>
              </a:lnSpc>
              <a:spcBef>
                <a:spcPts val="1600"/>
              </a:spcBef>
              <a:spcAft>
                <a:spcPts val="0"/>
              </a:spcAft>
              <a:buNone/>
            </a:pPr>
            <a:r>
              <a:rPr lang="en" sz="1600"/>
              <a:t>User can transfer entire medical summary to a new hospital using the transfer files option in the settings dropdown of the welcome user page.</a:t>
            </a:r>
            <a:endParaRPr sz="1600"/>
          </a:p>
          <a:p>
            <a:pPr indent="0" lvl="0" marL="0" marR="0" rtl="0" algn="l">
              <a:lnSpc>
                <a:spcPct val="115000"/>
              </a:lnSpc>
              <a:spcBef>
                <a:spcPts val="1600"/>
              </a:spcBef>
              <a:spcAft>
                <a:spcPts val="0"/>
              </a:spcAft>
              <a:buNone/>
            </a:pPr>
            <a:r>
              <a:rPr lang="en" sz="1600"/>
              <a:t>User will be notified through mail and message when a hospital tries to access the emergency details folder in the account in case of accident emergencies using biometric right index scan.</a:t>
            </a:r>
            <a:endParaRPr sz="1600"/>
          </a:p>
          <a:p>
            <a:pPr indent="0" lvl="0" marL="0" marR="0" rtl="0" algn="l">
              <a:lnSpc>
                <a:spcPct val="115000"/>
              </a:lnSpc>
              <a:spcBef>
                <a:spcPts val="1600"/>
              </a:spcBef>
              <a:spcAft>
                <a:spcPts val="0"/>
              </a:spcAft>
              <a:buNone/>
            </a:pPr>
            <a:r>
              <a:t/>
            </a:r>
            <a:endParaRPr sz="1500"/>
          </a:p>
          <a:p>
            <a:pPr indent="0" lvl="0" marL="0" marR="0" rtl="0" algn="l">
              <a:lnSpc>
                <a:spcPct val="115000"/>
              </a:lnSpc>
              <a:spcBef>
                <a:spcPts val="1600"/>
              </a:spcBef>
              <a:spcAft>
                <a:spcPts val="0"/>
              </a:spcAft>
              <a:buNone/>
            </a:pPr>
            <a:r>
              <a:t/>
            </a:r>
            <a:endParaRPr sz="1300"/>
          </a:p>
          <a:p>
            <a:pPr indent="0" lvl="0" marL="0" rtl="0" algn="l">
              <a:spcBef>
                <a:spcPts val="1600"/>
              </a:spcBef>
              <a:spcAft>
                <a:spcPts val="0"/>
              </a:spcAft>
              <a:buNone/>
            </a:pPr>
            <a:r>
              <a:t/>
            </a:r>
            <a:endParaRPr sz="700"/>
          </a:p>
          <a:p>
            <a:pPr indent="0" lvl="0" marL="0" rtl="0" algn="l">
              <a:spcBef>
                <a:spcPts val="1600"/>
              </a:spcBef>
              <a:spcAft>
                <a:spcPts val="0"/>
              </a:spcAft>
              <a:buNone/>
            </a:pPr>
            <a:r>
              <a:t/>
            </a:r>
            <a:endParaRPr sz="1100"/>
          </a:p>
          <a:p>
            <a:pPr indent="0" lvl="0" marL="0" rtl="0" algn="l">
              <a:spcBef>
                <a:spcPts val="160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41" name="Google Shape;341;p48"/>
          <p:cNvPicPr preferRelativeResize="0"/>
          <p:nvPr/>
        </p:nvPicPr>
        <p:blipFill>
          <a:blip r:embed="rId3">
            <a:alphaModFix/>
          </a:blip>
          <a:stretch>
            <a:fillRect/>
          </a:stretch>
        </p:blipFill>
        <p:spPr>
          <a:xfrm>
            <a:off x="6007875" y="0"/>
            <a:ext cx="3136125"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idx="4294967295" type="body"/>
          </p:nvPr>
        </p:nvSpPr>
        <p:spPr>
          <a:xfrm>
            <a:off x="138200" y="1106000"/>
            <a:ext cx="5513400" cy="32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p>
          <a:p>
            <a:pPr indent="0" lvl="0" marL="0" rtl="0" algn="l">
              <a:spcBef>
                <a:spcPts val="1600"/>
              </a:spcBef>
              <a:spcAft>
                <a:spcPts val="0"/>
              </a:spcAft>
              <a:buNone/>
            </a:pPr>
            <a:r>
              <a:rPr b="1" lang="en" sz="1600"/>
              <a:t>Hospital trying to add files</a:t>
            </a:r>
            <a:endParaRPr b="1" sz="1600"/>
          </a:p>
          <a:p>
            <a:pPr indent="0" lvl="0" marL="0" rtl="0" algn="l">
              <a:spcBef>
                <a:spcPts val="1600"/>
              </a:spcBef>
              <a:spcAft>
                <a:spcPts val="0"/>
              </a:spcAft>
              <a:buNone/>
            </a:pPr>
            <a:r>
              <a:rPr lang="en" sz="1600"/>
              <a:t>When a hospital tries to add details( test reports and prescriptions) by giving the user id the user will be notified with a message with allow and deny access options.</a:t>
            </a:r>
            <a:endParaRPr sz="1600"/>
          </a:p>
          <a:p>
            <a:pPr indent="0" lvl="0" marL="0" marR="0" rtl="0" algn="l">
              <a:lnSpc>
                <a:spcPct val="115000"/>
              </a:lnSpc>
              <a:spcBef>
                <a:spcPts val="1600"/>
              </a:spcBef>
              <a:spcAft>
                <a:spcPts val="0"/>
              </a:spcAft>
              <a:buNone/>
            </a:pPr>
            <a:r>
              <a:rPr lang="en" sz="1600"/>
              <a:t>Only when the user allows the hospital to add files will the hospitals be able to do so.</a:t>
            </a:r>
            <a:endParaRPr sz="1600"/>
          </a:p>
          <a:p>
            <a:pPr indent="0" lvl="0" marL="0" marR="0" rtl="0" algn="l">
              <a:lnSpc>
                <a:spcPct val="115000"/>
              </a:lnSpc>
              <a:spcBef>
                <a:spcPts val="1600"/>
              </a:spcBef>
              <a:spcAft>
                <a:spcPts val="1600"/>
              </a:spcAft>
              <a:buNone/>
            </a:pPr>
            <a:r>
              <a:t/>
            </a:r>
            <a:endParaRPr sz="1300"/>
          </a:p>
        </p:txBody>
      </p:sp>
      <p:sp>
        <p:nvSpPr>
          <p:cNvPr id="347" name="Google Shape;347;p4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4000"/>
              <a:t>WORK IN PROGRESS</a:t>
            </a:r>
            <a:endParaRPr/>
          </a:p>
        </p:txBody>
      </p:sp>
      <p:pic>
        <p:nvPicPr>
          <p:cNvPr id="348" name="Google Shape;348;p49"/>
          <p:cNvPicPr preferRelativeResize="0"/>
          <p:nvPr/>
        </p:nvPicPr>
        <p:blipFill>
          <a:blip r:embed="rId3">
            <a:alphaModFix/>
          </a:blip>
          <a:stretch>
            <a:fillRect/>
          </a:stretch>
        </p:blipFill>
        <p:spPr>
          <a:xfrm>
            <a:off x="6007875" y="0"/>
            <a:ext cx="3136125"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WORK IN PROGRESS</a:t>
            </a:r>
            <a:endParaRPr/>
          </a:p>
        </p:txBody>
      </p:sp>
      <p:sp>
        <p:nvSpPr>
          <p:cNvPr id="354" name="Google Shape;354;p50"/>
          <p:cNvSpPr txBox="1"/>
          <p:nvPr>
            <p:ph idx="4294967295" type="body"/>
          </p:nvPr>
        </p:nvSpPr>
        <p:spPr>
          <a:xfrm>
            <a:off x="223100" y="1230000"/>
            <a:ext cx="5924400" cy="39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Updation in the users account</a:t>
            </a:r>
            <a:endParaRPr b="1" sz="1600"/>
          </a:p>
          <a:p>
            <a:pPr indent="0" lvl="0" marL="0" rtl="0" algn="l">
              <a:spcBef>
                <a:spcPts val="1600"/>
              </a:spcBef>
              <a:spcAft>
                <a:spcPts val="0"/>
              </a:spcAft>
              <a:buNone/>
            </a:pPr>
            <a:r>
              <a:rPr lang="en" sz="1600"/>
              <a:t>The test reports, prescription and other details regarding the hospital visit which the hospital added to the users account with user’s permission will be updated to the medical summary of the user’s account.</a:t>
            </a:r>
            <a:endParaRPr sz="1600"/>
          </a:p>
          <a:p>
            <a:pPr indent="0" lvl="0" marL="0" rtl="0" algn="l">
              <a:spcBef>
                <a:spcPts val="1600"/>
              </a:spcBef>
              <a:spcAft>
                <a:spcPts val="1600"/>
              </a:spcAft>
              <a:buNone/>
            </a:pPr>
            <a:r>
              <a:rPr lang="en" sz="1600"/>
              <a:t>The  details of emergency access using biometric by hospitals in case of accidents will be updated in the hospital login details of the settings dropdown option in the welcome users page.</a:t>
            </a:r>
            <a:endParaRPr sz="1600"/>
          </a:p>
        </p:txBody>
      </p:sp>
      <p:pic>
        <p:nvPicPr>
          <p:cNvPr id="355" name="Google Shape;355;p50"/>
          <p:cNvPicPr preferRelativeResize="0"/>
          <p:nvPr/>
        </p:nvPicPr>
        <p:blipFill>
          <a:blip r:embed="rId3">
            <a:alphaModFix/>
          </a:blip>
          <a:stretch>
            <a:fillRect/>
          </a:stretch>
        </p:blipFill>
        <p:spPr>
          <a:xfrm>
            <a:off x="6147500" y="0"/>
            <a:ext cx="2996500"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FUTURE POSSIBILITIES</a:t>
            </a:r>
            <a:endParaRPr sz="3900"/>
          </a:p>
        </p:txBody>
      </p:sp>
      <p:sp>
        <p:nvSpPr>
          <p:cNvPr id="361" name="Google Shape;361;p51"/>
          <p:cNvSpPr txBox="1"/>
          <p:nvPr>
            <p:ph idx="4294967295" type="body"/>
          </p:nvPr>
        </p:nvSpPr>
        <p:spPr>
          <a:xfrm>
            <a:off x="311700" y="1504025"/>
            <a:ext cx="56127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Provision for user to make appointments to consult a doctor.</a:t>
            </a:r>
            <a:endParaRPr sz="1600"/>
          </a:p>
          <a:p>
            <a:pPr indent="0" lvl="0" marL="0" rtl="0" algn="l">
              <a:spcBef>
                <a:spcPts val="1600"/>
              </a:spcBef>
              <a:spcAft>
                <a:spcPts val="0"/>
              </a:spcAft>
              <a:buNone/>
            </a:pPr>
            <a:r>
              <a:rPr lang="en" sz="1600"/>
              <a:t>Medicine prescriptions can directly be transferred to pharmacies and payment procedure can also be added.</a:t>
            </a:r>
            <a:endParaRPr sz="1600"/>
          </a:p>
          <a:p>
            <a:pPr indent="0" lvl="0" marL="0" rtl="0" algn="l">
              <a:spcBef>
                <a:spcPts val="1600"/>
              </a:spcBef>
              <a:spcAft>
                <a:spcPts val="0"/>
              </a:spcAft>
              <a:buNone/>
            </a:pPr>
            <a:r>
              <a:rPr lang="en" sz="1600"/>
              <a:t>Bills of the medical tests and medicine prescriptions can also be stored which can be useful in redemption of medical insurances.</a:t>
            </a:r>
            <a:endParaRPr sz="16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362" name="Google Shape;362;p51"/>
          <p:cNvPicPr preferRelativeResize="0"/>
          <p:nvPr/>
        </p:nvPicPr>
        <p:blipFill>
          <a:blip r:embed="rId3">
            <a:alphaModFix/>
          </a:blip>
          <a:stretch>
            <a:fillRect/>
          </a:stretch>
        </p:blipFill>
        <p:spPr>
          <a:xfrm>
            <a:off x="6153000" y="-13126"/>
            <a:ext cx="2914800" cy="1633350"/>
          </a:xfrm>
          <a:prstGeom prst="rect">
            <a:avLst/>
          </a:prstGeom>
          <a:noFill/>
          <a:ln>
            <a:noFill/>
          </a:ln>
        </p:spPr>
      </p:pic>
      <p:pic>
        <p:nvPicPr>
          <p:cNvPr id="363" name="Google Shape;363;p51"/>
          <p:cNvPicPr preferRelativeResize="0"/>
          <p:nvPr/>
        </p:nvPicPr>
        <p:blipFill>
          <a:blip r:embed="rId4">
            <a:alphaModFix/>
          </a:blip>
          <a:stretch>
            <a:fillRect/>
          </a:stretch>
        </p:blipFill>
        <p:spPr>
          <a:xfrm>
            <a:off x="6153000" y="1620225"/>
            <a:ext cx="2914800" cy="1698700"/>
          </a:xfrm>
          <a:prstGeom prst="rect">
            <a:avLst/>
          </a:prstGeom>
          <a:noFill/>
          <a:ln>
            <a:noFill/>
          </a:ln>
        </p:spPr>
      </p:pic>
      <p:pic>
        <p:nvPicPr>
          <p:cNvPr id="364" name="Google Shape;364;p51"/>
          <p:cNvPicPr preferRelativeResize="0"/>
          <p:nvPr/>
        </p:nvPicPr>
        <p:blipFill>
          <a:blip r:embed="rId5">
            <a:alphaModFix/>
          </a:blip>
          <a:stretch>
            <a:fillRect/>
          </a:stretch>
        </p:blipFill>
        <p:spPr>
          <a:xfrm>
            <a:off x="6153000" y="3318925"/>
            <a:ext cx="2914800" cy="1824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PROBLEMS FACED</a:t>
            </a:r>
            <a:endParaRPr sz="3900"/>
          </a:p>
        </p:txBody>
      </p:sp>
      <p:sp>
        <p:nvSpPr>
          <p:cNvPr id="92" name="Google Shape;92;p16"/>
          <p:cNvSpPr txBox="1"/>
          <p:nvPr>
            <p:ph idx="4294967295" type="body"/>
          </p:nvPr>
        </p:nvSpPr>
        <p:spPr>
          <a:xfrm>
            <a:off x="311700" y="1494250"/>
            <a:ext cx="8418900" cy="2950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t>In Case of hospital transfers,the medical history of the patient is not used rather all tests and diagnosis are done from the start.This lead to a lot of wastage of medical resources,time and money.</a:t>
            </a:r>
            <a:endParaRPr sz="1600"/>
          </a:p>
          <a:p>
            <a:pPr indent="0" lvl="0" marL="0" marR="0" rtl="0" algn="l">
              <a:lnSpc>
                <a:spcPct val="115000"/>
              </a:lnSpc>
              <a:spcBef>
                <a:spcPts val="1600"/>
              </a:spcBef>
              <a:spcAft>
                <a:spcPts val="0"/>
              </a:spcAft>
              <a:buNone/>
            </a:pPr>
            <a:r>
              <a:rPr lang="en" sz="1600"/>
              <a:t>There is huge delay in treatment in case of accidents as no medical information about the patient is available</a:t>
            </a:r>
            <a:endParaRPr sz="1600"/>
          </a:p>
          <a:p>
            <a:pPr indent="0" lvl="0" marL="0" marR="0" rtl="0" algn="l">
              <a:lnSpc>
                <a:spcPct val="115000"/>
              </a:lnSpc>
              <a:spcBef>
                <a:spcPts val="1600"/>
              </a:spcBef>
              <a:spcAft>
                <a:spcPts val="0"/>
              </a:spcAft>
              <a:buNone/>
            </a:pPr>
            <a:r>
              <a:rPr lang="en" sz="1600"/>
              <a:t>All medical reports and prescriptions in paper are difficult to store and manage.Retrieval of a particular report from these files is a tedious task.  </a:t>
            </a:r>
            <a:endParaRPr sz="16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3" name="Google Shape;93;p16"/>
          <p:cNvPicPr preferRelativeResize="0"/>
          <p:nvPr/>
        </p:nvPicPr>
        <p:blipFill>
          <a:blip r:embed="rId3">
            <a:alphaModFix/>
          </a:blip>
          <a:stretch>
            <a:fillRect/>
          </a:stretch>
        </p:blipFill>
        <p:spPr>
          <a:xfrm>
            <a:off x="7000875" y="0"/>
            <a:ext cx="2143125" cy="1618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FUTURE POSSIBILITIES</a:t>
            </a:r>
            <a:endParaRPr sz="3900"/>
          </a:p>
        </p:txBody>
      </p:sp>
      <p:sp>
        <p:nvSpPr>
          <p:cNvPr id="370" name="Google Shape;370;p52"/>
          <p:cNvSpPr txBox="1"/>
          <p:nvPr>
            <p:ph idx="4294967295" type="body"/>
          </p:nvPr>
        </p:nvSpPr>
        <p:spPr>
          <a:xfrm>
            <a:off x="311700" y="1491625"/>
            <a:ext cx="5612700" cy="34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Provision for user to apply for medical certificates to concerned doctors for medical leave or other purposes can be enabled.</a:t>
            </a:r>
            <a:endParaRPr sz="1600"/>
          </a:p>
          <a:p>
            <a:pPr indent="0" lvl="0" marL="0" rtl="0" algn="l">
              <a:spcBef>
                <a:spcPts val="1600"/>
              </a:spcBef>
              <a:spcAft>
                <a:spcPts val="0"/>
              </a:spcAft>
              <a:buNone/>
            </a:pPr>
            <a:r>
              <a:rPr lang="en" sz="1600"/>
              <a:t>Face recognition and </a:t>
            </a:r>
            <a:r>
              <a:rPr lang="en" sz="1600"/>
              <a:t>eye prints</a:t>
            </a:r>
            <a:r>
              <a:rPr lang="en" sz="1600"/>
              <a:t> can also be added along with fingerprints for biometric scan.</a:t>
            </a:r>
            <a:endParaRPr sz="1600"/>
          </a:p>
          <a:p>
            <a:pPr indent="0" lvl="0" marL="0" rtl="0" algn="l">
              <a:spcBef>
                <a:spcPts val="1600"/>
              </a:spcBef>
              <a:spcAft>
                <a:spcPts val="0"/>
              </a:spcAft>
              <a:buNone/>
            </a:pPr>
            <a:r>
              <a:rPr lang="en" sz="1600"/>
              <a:t>A certified doctor can also be given access to add reports/diagnosis and prescription with user’s permission.</a:t>
            </a:r>
            <a:endParaRPr sz="1600"/>
          </a:p>
          <a:p>
            <a:pPr indent="0" lvl="0" marL="0" rtl="0" algn="l">
              <a:spcBef>
                <a:spcPts val="1600"/>
              </a:spcBef>
              <a:spcAft>
                <a:spcPts val="1600"/>
              </a:spcAft>
              <a:buNone/>
            </a:pPr>
            <a:r>
              <a:t/>
            </a:r>
            <a:endParaRPr sz="1500"/>
          </a:p>
        </p:txBody>
      </p:sp>
      <p:pic>
        <p:nvPicPr>
          <p:cNvPr id="371" name="Google Shape;371;p52"/>
          <p:cNvPicPr preferRelativeResize="0"/>
          <p:nvPr/>
        </p:nvPicPr>
        <p:blipFill>
          <a:blip r:embed="rId3">
            <a:alphaModFix/>
          </a:blip>
          <a:stretch>
            <a:fillRect/>
          </a:stretch>
        </p:blipFill>
        <p:spPr>
          <a:xfrm>
            <a:off x="6153000" y="-13126"/>
            <a:ext cx="2914800" cy="1633350"/>
          </a:xfrm>
          <a:prstGeom prst="rect">
            <a:avLst/>
          </a:prstGeom>
          <a:noFill/>
          <a:ln>
            <a:noFill/>
          </a:ln>
        </p:spPr>
      </p:pic>
      <p:pic>
        <p:nvPicPr>
          <p:cNvPr id="372" name="Google Shape;372;p52"/>
          <p:cNvPicPr preferRelativeResize="0"/>
          <p:nvPr/>
        </p:nvPicPr>
        <p:blipFill>
          <a:blip r:embed="rId4">
            <a:alphaModFix/>
          </a:blip>
          <a:stretch>
            <a:fillRect/>
          </a:stretch>
        </p:blipFill>
        <p:spPr>
          <a:xfrm>
            <a:off x="6153000" y="1620225"/>
            <a:ext cx="2914800" cy="1698700"/>
          </a:xfrm>
          <a:prstGeom prst="rect">
            <a:avLst/>
          </a:prstGeom>
          <a:noFill/>
          <a:ln>
            <a:noFill/>
          </a:ln>
        </p:spPr>
      </p:pic>
      <p:pic>
        <p:nvPicPr>
          <p:cNvPr id="373" name="Google Shape;373;p52"/>
          <p:cNvPicPr preferRelativeResize="0"/>
          <p:nvPr/>
        </p:nvPicPr>
        <p:blipFill>
          <a:blip r:embed="rId5">
            <a:alphaModFix/>
          </a:blip>
          <a:stretch>
            <a:fillRect/>
          </a:stretch>
        </p:blipFill>
        <p:spPr>
          <a:xfrm>
            <a:off x="6153000" y="3318925"/>
            <a:ext cx="2914800" cy="18245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900"/>
              <a:t>Anitha S Menon [Team Leader]</a:t>
            </a:r>
            <a:endParaRPr sz="1900"/>
          </a:p>
          <a:p>
            <a:pPr indent="0" lvl="0" marL="0" rtl="0" algn="l">
              <a:spcBef>
                <a:spcPts val="1600"/>
              </a:spcBef>
              <a:spcAft>
                <a:spcPts val="0"/>
              </a:spcAft>
              <a:buNone/>
            </a:pPr>
            <a:r>
              <a:rPr lang="en" sz="1900"/>
              <a:t> Jabira Farhath M A</a:t>
            </a:r>
            <a:endParaRPr sz="1900"/>
          </a:p>
          <a:p>
            <a:pPr indent="0" lvl="0" marL="0" rtl="0" algn="l">
              <a:spcBef>
                <a:spcPts val="1600"/>
              </a:spcBef>
              <a:spcAft>
                <a:spcPts val="0"/>
              </a:spcAft>
              <a:buNone/>
            </a:pPr>
            <a:r>
              <a:rPr lang="en" sz="1900"/>
              <a:t> Karthika R</a:t>
            </a:r>
            <a:endParaRPr sz="1900"/>
          </a:p>
          <a:p>
            <a:pPr indent="0" lvl="0" marL="0" rtl="0" algn="l">
              <a:spcBef>
                <a:spcPts val="1600"/>
              </a:spcBef>
              <a:spcAft>
                <a:spcPts val="1600"/>
              </a:spcAft>
              <a:buNone/>
            </a:pPr>
            <a:r>
              <a:rPr lang="en" sz="1900"/>
              <a:t> Shimil Shaji Abraham</a:t>
            </a:r>
            <a:endParaRPr sz="1900"/>
          </a:p>
        </p:txBody>
      </p:sp>
      <p:pic>
        <p:nvPicPr>
          <p:cNvPr id="380" name="Google Shape;380;p53"/>
          <p:cNvPicPr preferRelativeResize="0"/>
          <p:nvPr/>
        </p:nvPicPr>
        <p:blipFill>
          <a:blip r:embed="rId3">
            <a:alphaModFix/>
          </a:blip>
          <a:stretch>
            <a:fillRect/>
          </a:stretch>
        </p:blipFill>
        <p:spPr>
          <a:xfrm>
            <a:off x="0" y="0"/>
            <a:ext cx="9144000" cy="1322151"/>
          </a:xfrm>
          <a:prstGeom prst="rect">
            <a:avLst/>
          </a:prstGeom>
          <a:noFill/>
          <a:ln>
            <a:noFill/>
          </a:ln>
        </p:spPr>
      </p:pic>
      <p:sp>
        <p:nvSpPr>
          <p:cNvPr id="381" name="Google Shape;381;p53"/>
          <p:cNvSpPr txBox="1"/>
          <p:nvPr/>
        </p:nvSpPr>
        <p:spPr>
          <a:xfrm>
            <a:off x="435350" y="346675"/>
            <a:ext cx="49179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2"/>
                </a:solidFill>
                <a:latin typeface="Oswald"/>
                <a:ea typeface="Oswald"/>
                <a:cs typeface="Oswald"/>
                <a:sym typeface="Oswald"/>
              </a:rPr>
              <a:t>TEAM  IGNITERS </a:t>
            </a:r>
            <a:endParaRPr sz="4000">
              <a:latin typeface="Source Code Pro"/>
              <a:ea typeface="Source Code Pro"/>
              <a:cs typeface="Source Code Pro"/>
              <a:sym typeface="Source Code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185900" y="372500"/>
            <a:ext cx="86463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HOW CAN  VITAL ESSENCE HELP?</a:t>
            </a:r>
            <a:endParaRPr sz="3900"/>
          </a:p>
        </p:txBody>
      </p:sp>
      <p:sp>
        <p:nvSpPr>
          <p:cNvPr id="99" name="Google Shape;99;p17"/>
          <p:cNvSpPr txBox="1"/>
          <p:nvPr>
            <p:ph idx="4294967295" type="body"/>
          </p:nvPr>
        </p:nvSpPr>
        <p:spPr>
          <a:xfrm>
            <a:off x="311700" y="1618200"/>
            <a:ext cx="8418900" cy="3463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t>In case</a:t>
            </a:r>
            <a:r>
              <a:rPr lang="en" sz="1600"/>
              <a:t> of hospital transfers, medical reports like scan reports,blood reports,prescriptions etc..can easily be transferred to the new hospital.</a:t>
            </a:r>
            <a:endParaRPr sz="1600"/>
          </a:p>
          <a:p>
            <a:pPr indent="0" lvl="0" marL="0" marR="0" rtl="0" algn="l">
              <a:lnSpc>
                <a:spcPct val="115000"/>
              </a:lnSpc>
              <a:spcBef>
                <a:spcPts val="1600"/>
              </a:spcBef>
              <a:spcAft>
                <a:spcPts val="0"/>
              </a:spcAft>
              <a:buNone/>
            </a:pPr>
            <a:r>
              <a:rPr lang="en" sz="1600"/>
              <a:t>Avoid the extra expenses and delay in treatment and continue the treatment right from the stop.</a:t>
            </a:r>
            <a:endParaRPr sz="1600"/>
          </a:p>
          <a:p>
            <a:pPr indent="0" lvl="0" marL="0" marR="0" rtl="0" algn="l">
              <a:lnSpc>
                <a:spcPct val="115000"/>
              </a:lnSpc>
              <a:spcBef>
                <a:spcPts val="1600"/>
              </a:spcBef>
              <a:spcAft>
                <a:spcPts val="0"/>
              </a:spcAft>
              <a:buNone/>
            </a:pPr>
            <a:r>
              <a:rPr lang="en" sz="1600"/>
              <a:t>The delay in treatment, caused due to lack of details of the patient in case of accidents can be avoided.</a:t>
            </a:r>
            <a:endParaRPr sz="1600"/>
          </a:p>
          <a:p>
            <a:pPr indent="0" lvl="0" marL="0" marR="0" rtl="0" algn="l">
              <a:lnSpc>
                <a:spcPct val="115000"/>
              </a:lnSpc>
              <a:spcBef>
                <a:spcPts val="1600"/>
              </a:spcBef>
              <a:spcAft>
                <a:spcPts val="0"/>
              </a:spcAft>
              <a:buNone/>
            </a:pPr>
            <a:r>
              <a:rPr lang="en" sz="1600"/>
              <a:t>Easy access of medical reports.</a:t>
            </a:r>
            <a:endParaRPr sz="1600"/>
          </a:p>
          <a:p>
            <a:pPr indent="0" lvl="0" marL="0" marR="0" rtl="0" algn="l">
              <a:lnSpc>
                <a:spcPct val="115000"/>
              </a:lnSpc>
              <a:spcBef>
                <a:spcPts val="1600"/>
              </a:spcBef>
              <a:spcAft>
                <a:spcPts val="0"/>
              </a:spcAft>
              <a:buNone/>
            </a:pPr>
            <a:r>
              <a:rPr lang="en" sz="1600"/>
              <a:t>Hospital independent patient friendly register.</a:t>
            </a:r>
            <a:r>
              <a:rPr lang="en" sz="1600"/>
              <a:t> </a:t>
            </a:r>
            <a:r>
              <a:rPr lang="en" sz="1400"/>
              <a:t>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0" name="Google Shape;100;p17"/>
          <p:cNvPicPr preferRelativeResize="0"/>
          <p:nvPr/>
        </p:nvPicPr>
        <p:blipFill>
          <a:blip r:embed="rId3">
            <a:alphaModFix/>
          </a:blip>
          <a:stretch>
            <a:fillRect/>
          </a:stretch>
        </p:blipFill>
        <p:spPr>
          <a:xfrm>
            <a:off x="6544025" y="0"/>
            <a:ext cx="2599974" cy="1561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3145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WHAT CAN VITAL ESSENCE DO ?</a:t>
            </a:r>
            <a:endParaRPr sz="3900"/>
          </a:p>
        </p:txBody>
      </p:sp>
      <p:sp>
        <p:nvSpPr>
          <p:cNvPr id="106" name="Google Shape;106;p18"/>
          <p:cNvSpPr txBox="1"/>
          <p:nvPr>
            <p:ph idx="4294967295" type="body"/>
          </p:nvPr>
        </p:nvSpPr>
        <p:spPr>
          <a:xfrm>
            <a:off x="162975" y="1685575"/>
            <a:ext cx="8562300" cy="3272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t>User can transfer medical history to a new hospital.</a:t>
            </a:r>
            <a:endParaRPr sz="1600"/>
          </a:p>
          <a:p>
            <a:pPr indent="0" lvl="0" marL="0" marR="0" rtl="0" algn="l">
              <a:lnSpc>
                <a:spcPct val="115000"/>
              </a:lnSpc>
              <a:spcBef>
                <a:spcPts val="1600"/>
              </a:spcBef>
              <a:spcAft>
                <a:spcPts val="0"/>
              </a:spcAft>
              <a:buNone/>
            </a:pPr>
            <a:r>
              <a:rPr lang="en" sz="1600"/>
              <a:t>User can add details like test reports and prescriptions to their account through the hospital administration.</a:t>
            </a:r>
            <a:endParaRPr sz="1600"/>
          </a:p>
          <a:p>
            <a:pPr indent="0" lvl="0" marL="0" marR="0" rtl="0" algn="l">
              <a:lnSpc>
                <a:spcPct val="115000"/>
              </a:lnSpc>
              <a:spcBef>
                <a:spcPts val="1600"/>
              </a:spcBef>
              <a:spcAft>
                <a:spcPts val="0"/>
              </a:spcAft>
              <a:buNone/>
            </a:pPr>
            <a:r>
              <a:rPr lang="en" sz="1600"/>
              <a:t>Using right index biometric hospitals can access emergency health and contact details of an accident case. </a:t>
            </a:r>
            <a:endParaRPr sz="1600"/>
          </a:p>
          <a:p>
            <a:pPr indent="0" lvl="0" marL="0" marR="0" rtl="0" algn="l">
              <a:lnSpc>
                <a:spcPct val="115000"/>
              </a:lnSpc>
              <a:spcBef>
                <a:spcPts val="1600"/>
              </a:spcBef>
              <a:spcAft>
                <a:spcPts val="1600"/>
              </a:spcAft>
              <a:buNone/>
            </a:pPr>
            <a:r>
              <a:rPr lang="en" sz="1600"/>
              <a:t>Medical reports can be accessed by the user anywhere anytime, since they are available online.</a:t>
            </a:r>
            <a:endParaRPr sz="2100"/>
          </a:p>
        </p:txBody>
      </p:sp>
      <p:pic>
        <p:nvPicPr>
          <p:cNvPr id="107" name="Google Shape;107;p18"/>
          <p:cNvPicPr preferRelativeResize="0"/>
          <p:nvPr/>
        </p:nvPicPr>
        <p:blipFill>
          <a:blip r:embed="rId3">
            <a:alphaModFix/>
          </a:blip>
          <a:stretch>
            <a:fillRect/>
          </a:stretch>
        </p:blipFill>
        <p:spPr>
          <a:xfrm>
            <a:off x="6494450" y="0"/>
            <a:ext cx="2649550" cy="136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cxnSp>
        <p:nvCxnSpPr>
          <p:cNvPr id="112" name="Google Shape;112;p19"/>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113" name="Google Shape;113;p1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DEVELOPED  USING</a:t>
            </a:r>
            <a:endParaRPr sz="3900"/>
          </a:p>
        </p:txBody>
      </p:sp>
      <p:sp>
        <p:nvSpPr>
          <p:cNvPr id="114" name="Google Shape;114;p19"/>
          <p:cNvSpPr/>
          <p:nvPr/>
        </p:nvSpPr>
        <p:spPr>
          <a:xfrm>
            <a:off x="421176" y="2235693"/>
            <a:ext cx="1329900" cy="13299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Source Code Pro"/>
                <a:ea typeface="Source Code Pro"/>
                <a:cs typeface="Source Code Pro"/>
                <a:sym typeface="Source Code Pro"/>
              </a:rPr>
              <a:t>CSS</a:t>
            </a:r>
            <a:endParaRPr sz="1100">
              <a:solidFill>
                <a:schemeClr val="lt1"/>
              </a:solidFill>
              <a:latin typeface="Source Code Pro"/>
              <a:ea typeface="Source Code Pro"/>
              <a:cs typeface="Source Code Pro"/>
              <a:sym typeface="Source Code Pro"/>
            </a:endParaRPr>
          </a:p>
        </p:txBody>
      </p:sp>
      <p:sp>
        <p:nvSpPr>
          <p:cNvPr id="116" name="Google Shape;116;p19"/>
          <p:cNvSpPr/>
          <p:nvPr/>
        </p:nvSpPr>
        <p:spPr>
          <a:xfrm>
            <a:off x="2253122" y="1423390"/>
            <a:ext cx="2954700" cy="2954700"/>
          </a:xfrm>
          <a:prstGeom prst="ellipse">
            <a:avLst/>
          </a:prstGeom>
          <a:solidFill>
            <a:srgbClr val="26A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txBox="1"/>
          <p:nvPr/>
        </p:nvSpPr>
        <p:spPr>
          <a:xfrm>
            <a:off x="2253125" y="2596750"/>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HTML</a:t>
            </a:r>
            <a:endParaRPr sz="30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t/>
            </a:r>
            <a:endParaRPr sz="3000">
              <a:solidFill>
                <a:schemeClr val="lt1"/>
              </a:solidFill>
              <a:latin typeface="Source Code Pro"/>
              <a:ea typeface="Source Code Pro"/>
              <a:cs typeface="Source Code Pro"/>
              <a:sym typeface="Source Code Pro"/>
            </a:endParaRPr>
          </a:p>
        </p:txBody>
      </p:sp>
      <p:sp>
        <p:nvSpPr>
          <p:cNvPr id="118" name="Google Shape;118;p19"/>
          <p:cNvSpPr/>
          <p:nvPr/>
        </p:nvSpPr>
        <p:spPr>
          <a:xfrm>
            <a:off x="5709626" y="2147440"/>
            <a:ext cx="1506600" cy="1506600"/>
          </a:xfrm>
          <a:prstGeom prst="ellipse">
            <a:avLst/>
          </a:prstGeom>
          <a:solidFill>
            <a:srgbClr val="4EC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Bootstrap</a:t>
            </a:r>
            <a:endParaRPr sz="1800">
              <a:solidFill>
                <a:schemeClr val="lt1"/>
              </a:solidFill>
              <a:latin typeface="Source Code Pro"/>
              <a:ea typeface="Source Code Pro"/>
              <a:cs typeface="Source Code Pro"/>
              <a:sym typeface="Source Code Pro"/>
            </a:endParaRPr>
          </a:p>
        </p:txBody>
      </p:sp>
      <p:sp>
        <p:nvSpPr>
          <p:cNvPr id="120" name="Google Shape;120;p19"/>
          <p:cNvSpPr/>
          <p:nvPr/>
        </p:nvSpPr>
        <p:spPr>
          <a:xfrm>
            <a:off x="7718079" y="2394636"/>
            <a:ext cx="1012500" cy="1012200"/>
          </a:xfrm>
          <a:prstGeom prst="ellipse">
            <a:avLst/>
          </a:prstGeom>
          <a:solidFill>
            <a:srgbClr val="37C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txBox="1"/>
          <p:nvPr/>
        </p:nvSpPr>
        <p:spPr>
          <a:xfrm>
            <a:off x="7718425" y="2596750"/>
            <a:ext cx="101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Source Code Pro"/>
                <a:ea typeface="Source Code Pro"/>
                <a:cs typeface="Source Code Pro"/>
                <a:sym typeface="Source Code Pro"/>
              </a:rPr>
              <a:t>JS</a:t>
            </a:r>
            <a:endParaRPr sz="2300">
              <a:solidFill>
                <a:schemeClr val="lt1"/>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111550" y="372500"/>
            <a:ext cx="6903300" cy="11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COST OF IMPLEMENTATION</a:t>
            </a:r>
            <a:endParaRPr sz="3900"/>
          </a:p>
          <a:p>
            <a:pPr indent="0" lvl="0" marL="0" rtl="0" algn="l">
              <a:spcBef>
                <a:spcPts val="0"/>
              </a:spcBef>
              <a:spcAft>
                <a:spcPts val="0"/>
              </a:spcAft>
              <a:buNone/>
            </a:pPr>
            <a:r>
              <a:rPr lang="en" sz="3900"/>
              <a:t> AND FEASIBILITY</a:t>
            </a:r>
            <a:endParaRPr sz="3900"/>
          </a:p>
        </p:txBody>
      </p:sp>
      <p:sp>
        <p:nvSpPr>
          <p:cNvPr id="127" name="Google Shape;127;p20"/>
          <p:cNvSpPr txBox="1"/>
          <p:nvPr>
            <p:ph idx="4294967295" type="body"/>
          </p:nvPr>
        </p:nvSpPr>
        <p:spPr>
          <a:xfrm>
            <a:off x="546600" y="2065200"/>
            <a:ext cx="8050800" cy="1830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All the tools and technologies used for developing this website are free, hence the cost of production and development is close to NULL.</a:t>
            </a:r>
            <a:endParaRPr/>
          </a:p>
          <a:p>
            <a:pPr indent="0" lvl="0" marL="0" marR="0" rtl="0" algn="l">
              <a:lnSpc>
                <a:spcPct val="115000"/>
              </a:lnSpc>
              <a:spcBef>
                <a:spcPts val="1600"/>
              </a:spcBef>
              <a:spcAft>
                <a:spcPts val="1600"/>
              </a:spcAft>
              <a:buNone/>
            </a:pPr>
            <a:r>
              <a:rPr lang="en"/>
              <a:t>All this website requires is a PC or a mobile phone with a good internet connection which makes it affordable for everyone.</a:t>
            </a:r>
            <a:endParaRPr/>
          </a:p>
        </p:txBody>
      </p:sp>
      <p:pic>
        <p:nvPicPr>
          <p:cNvPr id="128" name="Google Shape;128;p20"/>
          <p:cNvPicPr preferRelativeResize="0"/>
          <p:nvPr/>
        </p:nvPicPr>
        <p:blipFill>
          <a:blip r:embed="rId3">
            <a:alphaModFix/>
          </a:blip>
          <a:stretch>
            <a:fillRect/>
          </a:stretch>
        </p:blipFill>
        <p:spPr>
          <a:xfrm>
            <a:off x="5279825" y="0"/>
            <a:ext cx="3864174" cy="190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1918850"/>
            <a:ext cx="85206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134" name="Google Shape;134;p21"/>
          <p:cNvPicPr preferRelativeResize="0"/>
          <p:nvPr/>
        </p:nvPicPr>
        <p:blipFill>
          <a:blip r:embed="rId3">
            <a:alphaModFix/>
          </a:blip>
          <a:stretch>
            <a:fillRect/>
          </a:stretch>
        </p:blipFill>
        <p:spPr>
          <a:xfrm>
            <a:off x="0" y="1395775"/>
            <a:ext cx="9144000" cy="2186350"/>
          </a:xfrm>
          <a:prstGeom prst="rect">
            <a:avLst/>
          </a:prstGeom>
          <a:noFill/>
          <a:ln>
            <a:noFill/>
          </a:ln>
        </p:spPr>
      </p:pic>
      <p:sp>
        <p:nvSpPr>
          <p:cNvPr id="135" name="Google Shape;135;p21"/>
          <p:cNvSpPr txBox="1"/>
          <p:nvPr/>
        </p:nvSpPr>
        <p:spPr>
          <a:xfrm>
            <a:off x="1696250" y="2205000"/>
            <a:ext cx="5485500" cy="7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latin typeface="Oswald"/>
                <a:ea typeface="Oswald"/>
                <a:cs typeface="Oswald"/>
                <a:sym typeface="Oswald"/>
              </a:rPr>
              <a:t>STRUCTURE AND DESIGN</a:t>
            </a:r>
            <a:endParaRPr sz="4600">
              <a:latin typeface="Oswald"/>
              <a:ea typeface="Oswald"/>
              <a:cs typeface="Oswald"/>
              <a:sym typeface="Oswald"/>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